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</p:sldIdLst>
  <p:sldSz cx="12192000" cy="6858000"/>
  <p:notesSz cx="6858000" cy="9144000"/>
  <p:embeddedFontLst>
    <p:embeddedFont>
      <p:font typeface="나눔스퀘어 네오 OTF Bold" pitchFamily="2" charset="-127"/>
      <p:bold r:id="rId25"/>
    </p:embeddedFont>
    <p:embeddedFont>
      <p:font typeface="Malgun Gothic" panose="020B0503020000020004" pitchFamily="34" charset="-127"/>
      <p:regular r:id="rId26"/>
      <p:bold r:id="rId27"/>
    </p:embeddedFont>
    <p:embeddedFont>
      <p:font typeface="Malgun Gothic" panose="020B0503020000020004" pitchFamily="34" charset="-127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62A0D8"/>
    <a:srgbClr val="FFFFFF"/>
    <a:srgbClr val="CFE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B2E3D7-8F72-4D0E-9205-F55415330542}">
  <a:tblStyle styleId="{FCB2E3D7-8F72-4D0E-9205-F554153305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1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623b8e0505_3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623b8e0505_3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622fb16cbe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622fb16cbe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622fb16cbe_3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622fb16cbe_3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622fb16cbe_3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622fb16cbe_3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622fb16cbe_6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622fb16cbe_6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622fb16cbe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622fb16cbe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62331715a7_7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62331715a7_7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622fb16cbe_6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622fb16cbe_6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62331715a7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62331715a7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62331715a7_7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62331715a7_7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622fb16cbe_3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622fb16cbe_3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899c72e60a_6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899c72e60a_6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622fb16cbe_6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622fb16cbe_6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89c1d66c9d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89c1d66c9d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4c546e49c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4c546e49c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622fb16cbe_3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622fb16cbe_3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62331715a7_9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62331715a7_9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622fb16cbe_6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622fb16cbe_6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622fb16cb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622fb16cb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62331715a7_8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62331715a7_8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hyperlink" Target="https://www.emojiall.com/ko/emoji/%E2%86%93" TargetMode="External"/><Relationship Id="rId4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0" y="0"/>
            <a:ext cx="12192635" cy="826135"/>
          </a:xfrm>
          <a:prstGeom prst="rect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나눔스퀘어 네오 OTF Bold" charset="0"/>
              <a:ea typeface="나눔스퀘어 네오 OTF Bold" charset="0"/>
            </a:endParaRPr>
          </a:p>
        </p:txBody>
      </p:sp>
      <p:sp>
        <p:nvSpPr>
          <p:cNvPr id="85" name="Google Shape;85;p13"/>
          <p:cNvSpPr/>
          <p:nvPr/>
        </p:nvSpPr>
        <p:spPr>
          <a:xfrm>
            <a:off x="8172450" y="825500"/>
            <a:ext cx="4020185" cy="6033135"/>
          </a:xfrm>
          <a:prstGeom prst="rect">
            <a:avLst/>
          </a:prstGeom>
          <a:solidFill>
            <a:srgbClr val="D2E0F4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나눔스퀘어 네오 OTF Bold" charset="0"/>
              <a:ea typeface="나눔스퀘어 네오 OTF Bold" charset="0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666750" y="212725"/>
            <a:ext cx="2413635" cy="3994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000" i="0" strike="noStrike" cap="none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데이터베이스</a:t>
            </a:r>
            <a:endParaRPr lang="ko-KR" altLang="en-US" sz="2000" i="0" strike="noStrike" cap="none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539750" y="2816860"/>
            <a:ext cx="5661660" cy="8309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48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후원 관리 시스템</a:t>
            </a:r>
            <a:r>
              <a:rPr lang="ko-KR" sz="48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Arial" charset="0"/>
              </a:rPr>
              <a:t> </a:t>
            </a:r>
            <a:endParaRPr lang="ko-KR" altLang="en-US" sz="48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Arial" charset="0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9064625" y="4498975"/>
            <a:ext cx="3128010" cy="21856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정보통신공학과</a:t>
            </a:r>
            <a:endParaRPr lang="ko-KR" altLang="en-US" sz="160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- 22112227 이유정(팀장)</a:t>
            </a:r>
            <a:endParaRPr lang="ko-KR" altLang="en-US" sz="160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- 22012200 김진하</a:t>
            </a:r>
            <a:endParaRPr lang="ko-KR" altLang="en-US" sz="160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 i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- 22112138 이지연</a:t>
            </a:r>
            <a:endParaRPr lang="ko-KR" altLang="en-US" sz="1600" i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 i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- 22012464 이혜원</a:t>
            </a:r>
            <a:endParaRPr lang="ko-KR" altLang="en-US" sz="1600" i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 i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- 22112142 최혜원</a:t>
            </a:r>
            <a:endParaRPr lang="ko-KR" altLang="en-US" sz="1600" i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i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sp>
        <p:nvSpPr>
          <p:cNvPr id="89" name="Google Shape;89;p13"/>
          <p:cNvSpPr/>
          <p:nvPr/>
        </p:nvSpPr>
        <p:spPr>
          <a:xfrm>
            <a:off x="187325" y="2898775"/>
            <a:ext cx="248285" cy="826135"/>
          </a:xfrm>
          <a:prstGeom prst="rect">
            <a:avLst/>
          </a:prstGeom>
          <a:solidFill>
            <a:srgbClr val="B6D0F2">
              <a:alpha val="65882"/>
            </a:srgbClr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나눔스퀘어 네오 OTF Bold" charset="0"/>
              <a:ea typeface="나눔스퀘어 네오 OTF Bold" charset="0"/>
            </a:endParaRPr>
          </a:p>
        </p:txBody>
      </p:sp>
      <p:cxnSp>
        <p:nvCxnSpPr>
          <p:cNvPr id="90" name="Google Shape;90;p13"/>
          <p:cNvCxnSpPr/>
          <p:nvPr/>
        </p:nvCxnSpPr>
        <p:spPr>
          <a:xfrm>
            <a:off x="187325" y="3724275"/>
            <a:ext cx="5499735" cy="635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1" name="Google Shape;91;p13" descr="데이터베이스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325" y="173355"/>
            <a:ext cx="480060" cy="480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7"/>
          <p:cNvSpPr/>
          <p:nvPr/>
        </p:nvSpPr>
        <p:spPr>
          <a:xfrm>
            <a:off x="0" y="0"/>
            <a:ext cx="12192635" cy="826135"/>
          </a:xfrm>
          <a:prstGeom prst="rect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나눔스퀘어 네오 OTF Bold" charset="0"/>
              <a:ea typeface="나눔스퀘어 네오 OTF Bold" charset="0"/>
            </a:endParaRPr>
          </a:p>
        </p:txBody>
      </p:sp>
      <p:sp>
        <p:nvSpPr>
          <p:cNvPr id="276" name="Google Shape;276;p27"/>
          <p:cNvSpPr txBox="1"/>
          <p:nvPr/>
        </p:nvSpPr>
        <p:spPr>
          <a:xfrm>
            <a:off x="278130" y="155575"/>
            <a:ext cx="7994650" cy="5981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100">
                <a:latin typeface="나눔스퀘어 네오 OTF Bold" charset="0"/>
                <a:ea typeface="나눔스퀘어 네오 OTF Bold" charset="0"/>
                <a:cs typeface="Malgun Gothic" charset="0"/>
              </a:rPr>
              <a:t>3. </a:t>
            </a:r>
            <a:r>
              <a:rPr lang="ko-KR" sz="230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구현 기능 소개 (후원자) : 후원하기</a:t>
            </a:r>
            <a:endParaRPr lang="ko-KR" altLang="en-US" sz="230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sp>
        <p:nvSpPr>
          <p:cNvPr id="277" name="Google Shape;277;p27"/>
          <p:cNvSpPr txBox="1"/>
          <p:nvPr/>
        </p:nvSpPr>
        <p:spPr>
          <a:xfrm>
            <a:off x="9928860" y="102235"/>
            <a:ext cx="2665095" cy="5378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80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후원 관리 시스템</a:t>
            </a:r>
            <a:r>
              <a:rPr lang="ko-KR" sz="290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Arial" charset="0"/>
              </a:rPr>
              <a:t> </a:t>
            </a:r>
            <a:endParaRPr lang="ko-KR" altLang="en-US" sz="290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Arial" charset="0"/>
            </a:endParaRPr>
          </a:p>
        </p:txBody>
      </p:sp>
      <p:pic>
        <p:nvPicPr>
          <p:cNvPr id="278" name="Google Shape;2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8612" y="895667"/>
            <a:ext cx="4058920" cy="3063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596" y="902970"/>
            <a:ext cx="2665095" cy="3157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130" y="4882515"/>
            <a:ext cx="4944745" cy="189611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7"/>
          <p:cNvSpPr txBox="1"/>
          <p:nvPr/>
        </p:nvSpPr>
        <p:spPr>
          <a:xfrm>
            <a:off x="2809292" y="3865880"/>
            <a:ext cx="3101340" cy="5397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2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▶</a:t>
            </a:r>
            <a:r>
              <a:rPr lang="ko-KR" sz="1200" dirty="0" err="1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굿즈가</a:t>
            </a:r>
            <a:r>
              <a:rPr lang="ko-KR" sz="12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있는 경우 : </a:t>
            </a:r>
            <a:r>
              <a:rPr lang="ko-KR" sz="1200" dirty="0" err="1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굿즈목록</a:t>
            </a:r>
            <a:r>
              <a:rPr lang="ko-KR" sz="12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생성, 후원금액과 주소를 작성하는 칸 생성</a:t>
            </a:r>
            <a:endParaRPr lang="ko-KR" altLang="en-US" sz="12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2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▶</a:t>
            </a:r>
            <a:r>
              <a:rPr lang="ko-KR" sz="1200" dirty="0" err="1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굿즈</a:t>
            </a:r>
            <a:r>
              <a:rPr lang="ko-KR" sz="12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수량이 0인 경우 : 품절 표시 및 </a:t>
            </a:r>
            <a:r>
              <a:rPr lang="ko-KR" sz="1200" dirty="0" err="1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주소입력창</a:t>
            </a:r>
            <a:r>
              <a:rPr lang="ko-KR" sz="12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삭제</a:t>
            </a:r>
            <a:endParaRPr lang="ko-KR" altLang="en-US" sz="12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278130" y="3994963"/>
            <a:ext cx="2375535" cy="5397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2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▶</a:t>
            </a:r>
            <a:r>
              <a:rPr lang="ko-KR" sz="1200" dirty="0" err="1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굿즈</a:t>
            </a:r>
            <a:r>
              <a:rPr lang="ko-KR" sz="12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없는 경우 : </a:t>
            </a:r>
            <a:r>
              <a:rPr lang="ko-KR" sz="1200" dirty="0" err="1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굿즈</a:t>
            </a:r>
            <a:r>
              <a:rPr lang="ko-KR" sz="12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목록 </a:t>
            </a:r>
            <a:r>
              <a:rPr lang="ko-KR" sz="1200" dirty="0" err="1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X</a:t>
            </a:r>
            <a:r>
              <a:rPr lang="ko-KR" sz="12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, </a:t>
            </a:r>
            <a:endParaRPr lang="ko-KR" altLang="en-US" sz="12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2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후원금액만 적도록 함 </a:t>
            </a:r>
            <a:endParaRPr lang="ko-KR" altLang="en-US" sz="12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sp>
        <p:nvSpPr>
          <p:cNvPr id="283" name="Google Shape;283;p27"/>
          <p:cNvSpPr txBox="1"/>
          <p:nvPr/>
        </p:nvSpPr>
        <p:spPr>
          <a:xfrm>
            <a:off x="5282142" y="5897317"/>
            <a:ext cx="2479040" cy="8947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2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▶ </a:t>
            </a:r>
            <a:r>
              <a:rPr lang="ko-KR" sz="1200" dirty="0" err="1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donation</a:t>
            </a:r>
            <a:r>
              <a:rPr lang="ko-KR" sz="12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(후원) 테이블의 </a:t>
            </a:r>
            <a:r>
              <a:rPr lang="ko-KR" sz="1200" dirty="0" err="1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id를</a:t>
            </a:r>
            <a:r>
              <a:rPr lang="ko-KR" sz="12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생성하는 함수 : </a:t>
            </a:r>
            <a:r>
              <a:rPr lang="ko-KR" sz="1200" dirty="0" err="1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id가</a:t>
            </a:r>
            <a:r>
              <a:rPr lang="ko-KR" sz="12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D1, D2, D3 형태로 생성됨</a:t>
            </a:r>
            <a:endParaRPr lang="ko-KR" altLang="en-US" sz="12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pic>
        <p:nvPicPr>
          <p:cNvPr id="284" name="Google Shape;28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2605" y="1251902"/>
            <a:ext cx="6109970" cy="257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02605" y="1934845"/>
            <a:ext cx="6109970" cy="23241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7"/>
          <p:cNvSpPr txBox="1"/>
          <p:nvPr/>
        </p:nvSpPr>
        <p:spPr>
          <a:xfrm>
            <a:off x="5602605" y="937260"/>
            <a:ext cx="4636770" cy="2730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300" dirty="0" err="1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view에서</a:t>
            </a:r>
            <a:r>
              <a:rPr lang="ko-KR" sz="13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프로그램 정보를 불러옴</a:t>
            </a:r>
            <a:endParaRPr lang="ko-KR" altLang="en-US" sz="13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sp>
        <p:nvSpPr>
          <p:cNvPr id="287" name="Google Shape;287;p27"/>
          <p:cNvSpPr txBox="1"/>
          <p:nvPr/>
        </p:nvSpPr>
        <p:spPr>
          <a:xfrm>
            <a:off x="5602605" y="1621462"/>
            <a:ext cx="4636770" cy="2730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300" dirty="0" err="1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굿즈에</a:t>
            </a:r>
            <a:r>
              <a:rPr lang="ko-KR" sz="13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대한 정보를 불러옴</a:t>
            </a:r>
            <a:endParaRPr lang="ko-KR" altLang="en-US" sz="13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pic>
        <p:nvPicPr>
          <p:cNvPr id="288" name="Google Shape;288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02605" y="2573886"/>
            <a:ext cx="5932170" cy="58610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7"/>
          <p:cNvSpPr txBox="1"/>
          <p:nvPr/>
        </p:nvSpPr>
        <p:spPr>
          <a:xfrm>
            <a:off x="5602605" y="2234872"/>
            <a:ext cx="4636770" cy="2730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3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후원하기를 누르면 </a:t>
            </a:r>
            <a:r>
              <a:rPr lang="ko-KR" sz="1300" dirty="0" err="1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donation</a:t>
            </a:r>
            <a:r>
              <a:rPr lang="ko-KR" sz="13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(후원) 테이블에 INSERT</a:t>
            </a:r>
            <a:endParaRPr lang="ko-KR" altLang="en-US" sz="13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pic>
        <p:nvPicPr>
          <p:cNvPr id="290" name="Google Shape;290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66259" y="3937072"/>
            <a:ext cx="5728971" cy="148336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7"/>
          <p:cNvSpPr txBox="1"/>
          <p:nvPr/>
        </p:nvSpPr>
        <p:spPr>
          <a:xfrm>
            <a:off x="7531418" y="3569968"/>
            <a:ext cx="4636770" cy="3889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300" dirty="0" err="1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굿즈가</a:t>
            </a:r>
            <a:r>
              <a:rPr lang="ko-KR" sz="13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있는 경우, 굿즈수량-1, </a:t>
            </a:r>
            <a:r>
              <a:rPr lang="ko-KR" sz="1300" dirty="0" err="1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gift_log</a:t>
            </a:r>
            <a:r>
              <a:rPr lang="ko-KR" sz="13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테이블에 INSERT</a:t>
            </a:r>
            <a:endParaRPr lang="ko-KR" altLang="en-US" sz="13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sp>
        <p:nvSpPr>
          <p:cNvPr id="292" name="Google Shape;292;p27"/>
          <p:cNvSpPr txBox="1"/>
          <p:nvPr/>
        </p:nvSpPr>
        <p:spPr>
          <a:xfrm>
            <a:off x="7813358" y="5717680"/>
            <a:ext cx="4354830" cy="101155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8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기능: 프로그램에 대한 상세정보를 보고 </a:t>
            </a:r>
            <a:r>
              <a:rPr lang="en-US" altLang="ko-KR" sz="18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 </a:t>
            </a: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         </a:t>
            </a:r>
            <a:r>
              <a:rPr lang="ko-KR" sz="18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후원을 할 수 있음.</a:t>
            </a:r>
            <a:endParaRPr lang="ko-KR" altLang="en-US" sz="18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70844D9-6C16-F275-4FE6-7008FA2E0492}"/>
              </a:ext>
            </a:extLst>
          </p:cNvPr>
          <p:cNvSpPr/>
          <p:nvPr/>
        </p:nvSpPr>
        <p:spPr>
          <a:xfrm>
            <a:off x="7813358" y="5697553"/>
            <a:ext cx="3992880" cy="804333"/>
          </a:xfrm>
          <a:prstGeom prst="rect">
            <a:avLst/>
          </a:prstGeom>
          <a:noFill/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8"/>
          <p:cNvSpPr/>
          <p:nvPr/>
        </p:nvSpPr>
        <p:spPr>
          <a:xfrm>
            <a:off x="0" y="0"/>
            <a:ext cx="12192635" cy="826135"/>
          </a:xfrm>
          <a:prstGeom prst="rect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나눔스퀘어 네오 OTF Bold" charset="0"/>
              <a:ea typeface="나눔스퀘어 네오 OTF Bold" charset="0"/>
            </a:endParaRPr>
          </a:p>
        </p:txBody>
      </p:sp>
      <p:sp>
        <p:nvSpPr>
          <p:cNvPr id="299" name="Google Shape;299;p28"/>
          <p:cNvSpPr txBox="1"/>
          <p:nvPr/>
        </p:nvSpPr>
        <p:spPr>
          <a:xfrm>
            <a:off x="278130" y="155575"/>
            <a:ext cx="5991860" cy="5981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100">
                <a:latin typeface="나눔스퀘어 네오 OTF Bold" charset="0"/>
                <a:ea typeface="나눔스퀘어 네오 OTF Bold" charset="0"/>
                <a:cs typeface="Malgun Gothic" charset="0"/>
              </a:rPr>
              <a:t>3. </a:t>
            </a:r>
            <a:r>
              <a:rPr lang="ko-KR" sz="230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구현 기능 소개 (프로그램 회사)</a:t>
            </a:r>
            <a:endParaRPr lang="ko-KR" altLang="en-US" sz="230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sp>
        <p:nvSpPr>
          <p:cNvPr id="300" name="Google Shape;300;p28"/>
          <p:cNvSpPr txBox="1"/>
          <p:nvPr/>
        </p:nvSpPr>
        <p:spPr>
          <a:xfrm>
            <a:off x="9928860" y="102235"/>
            <a:ext cx="2665095" cy="5378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80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후원 관리 시스템</a:t>
            </a:r>
            <a:r>
              <a:rPr lang="ko-KR" sz="290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Arial" charset="0"/>
              </a:rPr>
              <a:t> </a:t>
            </a:r>
            <a:endParaRPr lang="ko-KR" altLang="en-US" sz="290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Arial" charset="0"/>
            </a:endParaRPr>
          </a:p>
        </p:txBody>
      </p:sp>
      <p:pic>
        <p:nvPicPr>
          <p:cNvPr id="301" name="Google Shape;3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3933" y="1115037"/>
            <a:ext cx="4151630" cy="3754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8054" y="4072386"/>
            <a:ext cx="3382010" cy="262953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8"/>
          <p:cNvSpPr txBox="1"/>
          <p:nvPr/>
        </p:nvSpPr>
        <p:spPr>
          <a:xfrm>
            <a:off x="6488853" y="3833432"/>
            <a:ext cx="4478020" cy="4286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0"/>
              </a:rPr>
              <a:t>▶ </a:t>
            </a:r>
            <a:r>
              <a:rPr lang="ko-KR" sz="13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프로그램 회사 테이블에 수정한 정보로 UPDATE</a:t>
            </a:r>
            <a:endParaRPr lang="ko-KR" altLang="en-US" sz="13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pic>
        <p:nvPicPr>
          <p:cNvPr id="304" name="Google Shape;304;p28"/>
          <p:cNvPicPr preferRelativeResize="0"/>
          <p:nvPr/>
        </p:nvPicPr>
        <p:blipFill rotWithShape="1">
          <a:blip r:embed="rId5">
            <a:alphaModFix/>
          </a:blip>
          <a:srcRect l="1473" t="10949"/>
          <a:stretch/>
        </p:blipFill>
        <p:spPr>
          <a:xfrm>
            <a:off x="4364990" y="1357153"/>
            <a:ext cx="5903595" cy="560387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8"/>
          <p:cNvSpPr txBox="1"/>
          <p:nvPr/>
        </p:nvSpPr>
        <p:spPr>
          <a:xfrm>
            <a:off x="4367212" y="988377"/>
            <a:ext cx="3000375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0"/>
              </a:rPr>
              <a:t>▶ </a:t>
            </a:r>
            <a:r>
              <a:rPr lang="ko-KR" sz="13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아이디 중복 확인</a:t>
            </a:r>
            <a:endParaRPr lang="ko-KR" altLang="en-US" sz="13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pic>
        <p:nvPicPr>
          <p:cNvPr id="306" name="Google Shape;30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64990" y="2466363"/>
            <a:ext cx="4972685" cy="121983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8"/>
          <p:cNvSpPr txBox="1"/>
          <p:nvPr/>
        </p:nvSpPr>
        <p:spPr>
          <a:xfrm>
            <a:off x="4364990" y="2080175"/>
            <a:ext cx="3601085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0"/>
              </a:rPr>
              <a:t>▶ </a:t>
            </a:r>
            <a:r>
              <a:rPr lang="ko-KR" sz="13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가입 정보를 프로그램 회사 테이블에 삽입</a:t>
            </a:r>
            <a:endParaRPr lang="ko-KR" altLang="en-US" sz="13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pic>
        <p:nvPicPr>
          <p:cNvPr id="308" name="Google Shape;308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88853" y="4235021"/>
            <a:ext cx="5370830" cy="1433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997" y="2152402"/>
            <a:ext cx="3572510" cy="317119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9"/>
          <p:cNvSpPr/>
          <p:nvPr/>
        </p:nvSpPr>
        <p:spPr>
          <a:xfrm>
            <a:off x="0" y="0"/>
            <a:ext cx="12192635" cy="826135"/>
          </a:xfrm>
          <a:prstGeom prst="rect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나눔스퀘어 네오 OTF Bold" charset="0"/>
              <a:ea typeface="나눔스퀘어 네오 OTF Bold" charset="0"/>
            </a:endParaRPr>
          </a:p>
        </p:txBody>
      </p:sp>
      <p:sp>
        <p:nvSpPr>
          <p:cNvPr id="314" name="Google Shape;314;p29"/>
          <p:cNvSpPr txBox="1"/>
          <p:nvPr/>
        </p:nvSpPr>
        <p:spPr>
          <a:xfrm>
            <a:off x="9928860" y="102235"/>
            <a:ext cx="2665095" cy="5378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80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후원 관리 시스템</a:t>
            </a:r>
            <a:r>
              <a:rPr lang="ko-KR" sz="290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Arial" charset="0"/>
              </a:rPr>
              <a:t> </a:t>
            </a:r>
            <a:endParaRPr lang="ko-KR" altLang="en-US" sz="290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Arial" charset="0"/>
            </a:endParaRPr>
          </a:p>
        </p:txBody>
      </p:sp>
      <p:sp>
        <p:nvSpPr>
          <p:cNvPr id="315" name="Google Shape;315;p29"/>
          <p:cNvSpPr txBox="1"/>
          <p:nvPr/>
        </p:nvSpPr>
        <p:spPr>
          <a:xfrm>
            <a:off x="4541202" y="3221276"/>
            <a:ext cx="2170430" cy="4286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0"/>
              </a:rPr>
              <a:t>▶ </a:t>
            </a:r>
            <a:r>
              <a:rPr lang="ko-KR" sz="13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프로그램 이름 중복 확인</a:t>
            </a:r>
            <a:endParaRPr lang="ko-KR" altLang="en-US" sz="13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pic>
        <p:nvPicPr>
          <p:cNvPr id="316" name="Google Shape;31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4884" y="3839958"/>
            <a:ext cx="7658735" cy="96266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9"/>
          <p:cNvSpPr txBox="1"/>
          <p:nvPr/>
        </p:nvSpPr>
        <p:spPr>
          <a:xfrm>
            <a:off x="3518747" y="4776822"/>
            <a:ext cx="3000375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0"/>
              </a:rPr>
              <a:t>▶ </a:t>
            </a:r>
            <a:r>
              <a:rPr lang="ko-KR" sz="1300" dirty="0" err="1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굿즈</a:t>
            </a:r>
            <a:r>
              <a:rPr lang="ko-KR" sz="13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테이블에 </a:t>
            </a:r>
            <a:r>
              <a:rPr lang="ko-KR" sz="1300" dirty="0" err="1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굿즈</a:t>
            </a:r>
            <a:r>
              <a:rPr lang="ko-KR" sz="13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정보 삽입</a:t>
            </a:r>
            <a:endParaRPr lang="ko-KR" altLang="en-US" sz="13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sp>
        <p:nvSpPr>
          <p:cNvPr id="318" name="Google Shape;318;p29"/>
          <p:cNvSpPr txBox="1"/>
          <p:nvPr/>
        </p:nvSpPr>
        <p:spPr>
          <a:xfrm>
            <a:off x="614997" y="6069466"/>
            <a:ext cx="4142105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0"/>
              </a:rPr>
              <a:t>▶ </a:t>
            </a:r>
            <a:r>
              <a:rPr lang="ko-KR" sz="13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프로그램 테이블에 프로그램 정보 삽입</a:t>
            </a:r>
            <a:endParaRPr lang="ko-KR" altLang="en-US" sz="13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sp>
        <p:nvSpPr>
          <p:cNvPr id="319" name="Google Shape;319;p29"/>
          <p:cNvSpPr txBox="1"/>
          <p:nvPr/>
        </p:nvSpPr>
        <p:spPr>
          <a:xfrm>
            <a:off x="278130" y="155575"/>
            <a:ext cx="5991860" cy="5981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100">
                <a:latin typeface="나눔스퀘어 네오 OTF Bold" charset="0"/>
                <a:ea typeface="나눔스퀘어 네오 OTF Bold" charset="0"/>
                <a:cs typeface="Malgun Gothic" charset="0"/>
              </a:rPr>
              <a:t>3. </a:t>
            </a:r>
            <a:r>
              <a:rPr lang="ko-KR" sz="230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구현 기능 소개 (프로그램 회사)</a:t>
            </a:r>
            <a:endParaRPr lang="ko-KR" altLang="en-US" sz="230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pic>
        <p:nvPicPr>
          <p:cNvPr id="320" name="Google Shape;32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197" y="5366989"/>
            <a:ext cx="10809605" cy="729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4065" y="1180225"/>
            <a:ext cx="4407535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4997" y="1142660"/>
            <a:ext cx="3032760" cy="1005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465" y="3512820"/>
            <a:ext cx="4444365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0"/>
          <p:cNvSpPr/>
          <p:nvPr/>
        </p:nvSpPr>
        <p:spPr>
          <a:xfrm>
            <a:off x="0" y="0"/>
            <a:ext cx="12192635" cy="826135"/>
          </a:xfrm>
          <a:prstGeom prst="rect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나눔스퀘어 네오 OTF Bold" charset="0"/>
              <a:ea typeface="나눔스퀘어 네오 OTF Bold" charset="0"/>
            </a:endParaRPr>
          </a:p>
        </p:txBody>
      </p:sp>
      <p:sp>
        <p:nvSpPr>
          <p:cNvPr id="330" name="Google Shape;330;p30"/>
          <p:cNvSpPr txBox="1"/>
          <p:nvPr/>
        </p:nvSpPr>
        <p:spPr>
          <a:xfrm>
            <a:off x="278130" y="155575"/>
            <a:ext cx="5922645" cy="5981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100">
                <a:latin typeface="나눔스퀘어 네오 OTF Bold" charset="0"/>
                <a:ea typeface="나눔스퀘어 네오 OTF Bold" charset="0"/>
                <a:cs typeface="Malgun Gothic" charset="0"/>
              </a:rPr>
              <a:t>3. </a:t>
            </a:r>
            <a:r>
              <a:rPr lang="ko-KR" sz="230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구현 기능 소개 (프로그램 회사)</a:t>
            </a:r>
            <a:endParaRPr lang="ko-KR" altLang="en-US" sz="230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sp>
        <p:nvSpPr>
          <p:cNvPr id="331" name="Google Shape;331;p30"/>
          <p:cNvSpPr txBox="1"/>
          <p:nvPr/>
        </p:nvSpPr>
        <p:spPr>
          <a:xfrm>
            <a:off x="9928860" y="102235"/>
            <a:ext cx="2665095" cy="5378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80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후원 관리 시스템</a:t>
            </a:r>
            <a:r>
              <a:rPr lang="ko-KR" sz="290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Arial" charset="0"/>
              </a:rPr>
              <a:t> </a:t>
            </a:r>
            <a:endParaRPr lang="ko-KR" altLang="en-US" sz="290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Arial" charset="0"/>
            </a:endParaRPr>
          </a:p>
        </p:txBody>
      </p:sp>
      <p:sp>
        <p:nvSpPr>
          <p:cNvPr id="332" name="Google Shape;332;p30"/>
          <p:cNvSpPr txBox="1"/>
          <p:nvPr/>
        </p:nvSpPr>
        <p:spPr>
          <a:xfrm>
            <a:off x="3874135" y="878628"/>
            <a:ext cx="5659755" cy="3987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프로그램 총 후원 금액 확인 가능</a:t>
            </a:r>
            <a:endParaRPr lang="ko-KR" altLang="en-US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sp>
        <p:nvSpPr>
          <p:cNvPr id="333" name="Google Shape;333;p30"/>
          <p:cNvSpPr txBox="1"/>
          <p:nvPr/>
        </p:nvSpPr>
        <p:spPr>
          <a:xfrm>
            <a:off x="3910330" y="1784137"/>
            <a:ext cx="5659755" cy="3987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프로그램 이름 클릭하면 상세 정보로 이동</a:t>
            </a:r>
            <a:endParaRPr lang="ko-KR" altLang="en-US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sp>
        <p:nvSpPr>
          <p:cNvPr id="334" name="Google Shape;334;p30"/>
          <p:cNvSpPr txBox="1"/>
          <p:nvPr/>
        </p:nvSpPr>
        <p:spPr>
          <a:xfrm>
            <a:off x="9570085" y="3710518"/>
            <a:ext cx="3132243" cy="8309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발송 버튼 클릭하면</a:t>
            </a:r>
            <a:endParaRPr lang="ko-KR" altLang="en-US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배송 상태를 배송 중으로</a:t>
            </a:r>
            <a:r>
              <a:rPr lang="en-US" altLang="ko-KR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</a:t>
            </a: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UPDATE</a:t>
            </a:r>
            <a:endParaRPr lang="ko-KR" altLang="en-US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sp>
        <p:nvSpPr>
          <p:cNvPr id="335" name="Google Shape;335;p30"/>
          <p:cNvSpPr txBox="1"/>
          <p:nvPr/>
        </p:nvSpPr>
        <p:spPr>
          <a:xfrm>
            <a:off x="4835525" y="4873307"/>
            <a:ext cx="4568825" cy="3835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3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후원 취소 시 </a:t>
            </a:r>
            <a:r>
              <a:rPr lang="ko-KR" sz="1300" dirty="0" err="1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donation테이블에서</a:t>
            </a:r>
            <a:r>
              <a:rPr lang="ko-KR" sz="13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후원 삭제</a:t>
            </a:r>
            <a:endParaRPr lang="ko-KR" altLang="en-US" sz="13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pic>
        <p:nvPicPr>
          <p:cNvPr id="336" name="Google Shape;33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9540" y="1238567"/>
            <a:ext cx="7850505" cy="493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9540" y="2133813"/>
            <a:ext cx="7908925" cy="111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34142" y="3503930"/>
            <a:ext cx="5539740" cy="1270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130" y="1173480"/>
            <a:ext cx="3469005" cy="218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81245" y="5238115"/>
            <a:ext cx="5033010" cy="53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81245" y="6101187"/>
            <a:ext cx="4999355" cy="53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4881245" y="5777865"/>
            <a:ext cx="4568825" cy="3835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300" dirty="0" err="1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굿즈</a:t>
            </a:r>
            <a:r>
              <a:rPr lang="ko-KR" sz="13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1개 증가</a:t>
            </a:r>
            <a:endParaRPr lang="ko-KR" altLang="en-US" sz="13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1"/>
          <p:cNvSpPr/>
          <p:nvPr/>
        </p:nvSpPr>
        <p:spPr>
          <a:xfrm>
            <a:off x="0" y="0"/>
            <a:ext cx="12192635" cy="826135"/>
          </a:xfrm>
          <a:prstGeom prst="rect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나눔스퀘어 네오 OTF Bold" charset="0"/>
              <a:ea typeface="나눔스퀘어 네오 OTF Bold" charset="0"/>
            </a:endParaRPr>
          </a:p>
        </p:txBody>
      </p:sp>
      <p:sp>
        <p:nvSpPr>
          <p:cNvPr id="348" name="Google Shape;348;p31"/>
          <p:cNvSpPr txBox="1"/>
          <p:nvPr/>
        </p:nvSpPr>
        <p:spPr>
          <a:xfrm>
            <a:off x="278130" y="155575"/>
            <a:ext cx="6659245" cy="5981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100">
                <a:latin typeface="나눔스퀘어 네오 OTF Bold" charset="0"/>
                <a:ea typeface="나눔스퀘어 네오 OTF Bold" charset="0"/>
                <a:cs typeface="Malgun Gothic" charset="0"/>
              </a:rPr>
              <a:t>3. </a:t>
            </a:r>
            <a:r>
              <a:rPr lang="ko-KR" sz="230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구현 기능 소개 (관리자) : 후원자 관리</a:t>
            </a:r>
            <a:endParaRPr lang="ko-KR" altLang="en-US" sz="230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sp>
        <p:nvSpPr>
          <p:cNvPr id="349" name="Google Shape;349;p31"/>
          <p:cNvSpPr txBox="1"/>
          <p:nvPr/>
        </p:nvSpPr>
        <p:spPr>
          <a:xfrm>
            <a:off x="9928860" y="102235"/>
            <a:ext cx="2665095" cy="5378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80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후원 관리 시스템</a:t>
            </a:r>
            <a:r>
              <a:rPr lang="ko-KR" sz="290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Arial" charset="0"/>
              </a:rPr>
              <a:t> </a:t>
            </a:r>
            <a:endParaRPr lang="ko-KR" altLang="en-US" sz="290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Arial" charset="0"/>
            </a:endParaRPr>
          </a:p>
        </p:txBody>
      </p:sp>
      <p:pic>
        <p:nvPicPr>
          <p:cNvPr id="350" name="Google Shape;35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8639" y="1349765"/>
            <a:ext cx="1769110" cy="1151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344" y="1349765"/>
            <a:ext cx="2893060" cy="1151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1"/>
          <p:cNvPicPr preferRelativeResize="0"/>
          <p:nvPr/>
        </p:nvPicPr>
        <p:blipFill rotWithShape="1">
          <a:blip r:embed="rId5">
            <a:alphaModFix/>
          </a:blip>
          <a:srcRect l="100000" t="815940" r="-100000" b="-815940"/>
          <a:stretch/>
        </p:blipFill>
        <p:spPr>
          <a:xfrm>
            <a:off x="8752840" y="6185535"/>
            <a:ext cx="3284220" cy="521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4955" y="3931920"/>
            <a:ext cx="3237865" cy="285940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1"/>
          <p:cNvSpPr txBox="1"/>
          <p:nvPr/>
        </p:nvSpPr>
        <p:spPr>
          <a:xfrm>
            <a:off x="8716327" y="1040264"/>
            <a:ext cx="3320733" cy="113877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0"/>
              </a:rPr>
              <a:t>▶ </a:t>
            </a:r>
            <a:r>
              <a:rPr lang="ko-KR" sz="16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후원자 검색/정렬 프로시저</a:t>
            </a:r>
            <a:endParaRPr lang="ko-KR" altLang="en-US" sz="17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2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   검색 : LIKE, </a:t>
            </a:r>
            <a:r>
              <a:rPr lang="ko-KR" sz="11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한글자만 동일해도 검색</a:t>
            </a:r>
            <a:endParaRPr lang="ko-KR" altLang="en-US" sz="11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</a:endParaRPr>
          </a:p>
          <a:p>
            <a:pPr marL="45720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1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  선호 카테고리는 정확한 </a:t>
            </a:r>
            <a:r>
              <a:rPr lang="ko-KR" sz="1100" dirty="0" err="1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category_id를</a:t>
            </a:r>
            <a:r>
              <a:rPr lang="ko-KR" sz="11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     </a:t>
            </a:r>
            <a:endParaRPr lang="ko-KR" altLang="en-US" sz="11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</a:endParaRPr>
          </a:p>
          <a:p>
            <a:pPr marL="45720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1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  입력해야 검색되도록 구현</a:t>
            </a:r>
            <a:endParaRPr lang="ko-KR" altLang="en-US" sz="11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2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   정렬 : ID / 이름 / 휴대폰 번호 / 선호 카테고리</a:t>
            </a:r>
            <a:endParaRPr lang="ko-KR" altLang="en-US" sz="12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sp>
        <p:nvSpPr>
          <p:cNvPr id="355" name="Google Shape;355;p31"/>
          <p:cNvSpPr txBox="1"/>
          <p:nvPr/>
        </p:nvSpPr>
        <p:spPr>
          <a:xfrm>
            <a:off x="5149215" y="887518"/>
            <a:ext cx="3581876" cy="25083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700" b="1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관리자가 후원자를 관리하는 페이지</a:t>
            </a:r>
            <a:r>
              <a:rPr lang="ko-KR" sz="17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</a:t>
            </a:r>
            <a:endParaRPr lang="ko-KR" altLang="en-US" sz="17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7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3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- 기능 목표 : 관리자가 입력한 검색어,</a:t>
            </a:r>
            <a:endParaRPr lang="en-US" altLang="ko-KR" sz="13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3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선택한 리스트 박스(정렬 기준, 검색 기준)</a:t>
            </a:r>
            <a:r>
              <a:rPr lang="ko-KR" sz="1300" dirty="0" err="1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를</a:t>
            </a:r>
            <a:r>
              <a:rPr lang="ko-KR" sz="13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 </a:t>
            </a:r>
            <a:r>
              <a:rPr lang="en-US" altLang="ko-KR" sz="13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</a:t>
            </a: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3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</a:t>
            </a:r>
            <a:r>
              <a:rPr lang="ko-KR" sz="13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초기화 버튼 클릭 전까지 표시하여 관리자의 </a:t>
            </a:r>
            <a:endParaRPr lang="en-US" altLang="ko-KR" sz="13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3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</a:t>
            </a:r>
            <a:r>
              <a:rPr lang="ko-KR" sz="13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후원자 정보 조회를 편리하게 한다. </a:t>
            </a:r>
            <a:endParaRPr lang="ko-KR" altLang="en-US" sz="13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3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- 기능 : 검색(전체/후원자 </a:t>
            </a:r>
            <a:r>
              <a:rPr lang="ko-KR" sz="1300" dirty="0" err="1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id</a:t>
            </a:r>
            <a:r>
              <a:rPr lang="ko-KR" sz="13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/이름/휴대폰 번호/ </a:t>
            </a:r>
            <a:r>
              <a:rPr lang="en-US" altLang="ko-KR" sz="13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 </a:t>
            </a: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3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</a:t>
            </a:r>
            <a:r>
              <a:rPr lang="ko-KR" sz="13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선호 카테고리), 정렬(</a:t>
            </a:r>
            <a:r>
              <a:rPr lang="ko-KR" sz="1300" dirty="0" err="1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후원자ID</a:t>
            </a:r>
            <a:r>
              <a:rPr lang="ko-KR" sz="13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/이름/휴대폰 </a:t>
            </a:r>
            <a:endParaRPr lang="en-US" altLang="ko-KR" sz="13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3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</a:t>
            </a:r>
            <a:r>
              <a:rPr lang="ko-KR" sz="13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번호/ 선호 카테고리 ), 초기화, 개인 후원 내역 </a:t>
            </a:r>
            <a:endParaRPr lang="en-US" altLang="ko-KR" sz="13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3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</a:t>
            </a:r>
            <a:r>
              <a:rPr lang="ko-KR" sz="13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조회 </a:t>
            </a:r>
            <a:endParaRPr lang="ko-KR" altLang="en-US" sz="13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sp>
        <p:nvSpPr>
          <p:cNvPr id="356" name="Google Shape;356;p31"/>
          <p:cNvSpPr txBox="1"/>
          <p:nvPr/>
        </p:nvSpPr>
        <p:spPr>
          <a:xfrm>
            <a:off x="5252085" y="3309352"/>
            <a:ext cx="3500755" cy="61555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0"/>
              </a:rPr>
              <a:t>▶ </a:t>
            </a:r>
            <a:r>
              <a:rPr lang="ko-KR" sz="1600" dirty="0" err="1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donor.php</a:t>
            </a:r>
            <a:r>
              <a:rPr lang="ko-KR" sz="16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일부</a:t>
            </a:r>
            <a:endParaRPr lang="ko-KR" altLang="en-US" sz="16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2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검색, 정렬해도 입력 데이터, 기준 볼 수 있도록 구현</a:t>
            </a:r>
            <a:endParaRPr lang="ko-KR" altLang="en-US" sz="12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pic>
        <p:nvPicPr>
          <p:cNvPr id="357" name="Google Shape;357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4780" y="2712720"/>
            <a:ext cx="5004435" cy="3986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55710" y="2187859"/>
            <a:ext cx="3014980" cy="2491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855710" y="4678964"/>
            <a:ext cx="3014980" cy="20948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8A36AF2-5E4E-981C-ACE3-FE42FC9DA23E}"/>
              </a:ext>
            </a:extLst>
          </p:cNvPr>
          <p:cNvSpPr/>
          <p:nvPr/>
        </p:nvSpPr>
        <p:spPr>
          <a:xfrm>
            <a:off x="5149215" y="909320"/>
            <a:ext cx="3443605" cy="440445"/>
          </a:xfrm>
          <a:prstGeom prst="rect">
            <a:avLst/>
          </a:prstGeom>
          <a:noFill/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2"/>
          <p:cNvSpPr/>
          <p:nvPr/>
        </p:nvSpPr>
        <p:spPr>
          <a:xfrm>
            <a:off x="0" y="0"/>
            <a:ext cx="12192635" cy="826135"/>
          </a:xfrm>
          <a:prstGeom prst="rect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나눔스퀘어 네오 OTF Bold" charset="0"/>
              <a:ea typeface="나눔스퀘어 네오 OTF Bold" charset="0"/>
            </a:endParaRPr>
          </a:p>
        </p:txBody>
      </p:sp>
      <p:sp>
        <p:nvSpPr>
          <p:cNvPr id="365" name="Google Shape;365;p32"/>
          <p:cNvSpPr txBox="1"/>
          <p:nvPr/>
        </p:nvSpPr>
        <p:spPr>
          <a:xfrm>
            <a:off x="278130" y="155575"/>
            <a:ext cx="6580505" cy="5981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100">
                <a:latin typeface="나눔스퀘어 네오 OTF Bold" charset="0"/>
                <a:ea typeface="나눔스퀘어 네오 OTF Bold" charset="0"/>
                <a:cs typeface="Malgun Gothic" charset="0"/>
              </a:rPr>
              <a:t>3. </a:t>
            </a:r>
            <a:r>
              <a:rPr lang="ko-KR" sz="230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구현 기능 소개 (관리자) : 프로그램 관리</a:t>
            </a:r>
            <a:endParaRPr lang="ko-KR" altLang="en-US" sz="230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sp>
        <p:nvSpPr>
          <p:cNvPr id="366" name="Google Shape;366;p32"/>
          <p:cNvSpPr txBox="1"/>
          <p:nvPr/>
        </p:nvSpPr>
        <p:spPr>
          <a:xfrm>
            <a:off x="9928860" y="102235"/>
            <a:ext cx="2665095" cy="5378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80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후원 관리 시스템</a:t>
            </a:r>
            <a:r>
              <a:rPr lang="ko-KR" sz="290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Arial" charset="0"/>
              </a:rPr>
              <a:t> </a:t>
            </a:r>
            <a:endParaRPr lang="ko-KR" altLang="en-US" sz="290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Arial" charset="0"/>
            </a:endParaRPr>
          </a:p>
        </p:txBody>
      </p:sp>
      <p:pic>
        <p:nvPicPr>
          <p:cNvPr id="367" name="Google Shape;3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6095" y="923290"/>
            <a:ext cx="10322983" cy="224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655" y="2966085"/>
            <a:ext cx="5897245" cy="365315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2"/>
          <p:cNvSpPr txBox="1"/>
          <p:nvPr/>
        </p:nvSpPr>
        <p:spPr>
          <a:xfrm>
            <a:off x="92922" y="2569845"/>
            <a:ext cx="2740660" cy="5981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0"/>
              </a:rPr>
              <a:t>▶</a:t>
            </a:r>
            <a:r>
              <a:rPr lang="ko-KR" sz="1800" dirty="0" err="1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검색프로시저</a:t>
            </a:r>
            <a:endParaRPr lang="ko-KR" altLang="en-US" sz="18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sp>
        <p:nvSpPr>
          <p:cNvPr id="370" name="Google Shape;370;p32"/>
          <p:cNvSpPr txBox="1"/>
          <p:nvPr/>
        </p:nvSpPr>
        <p:spPr>
          <a:xfrm>
            <a:off x="6295390" y="3841750"/>
            <a:ext cx="5677535" cy="10045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8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기능목표 : 관리자가 원하는 프로그램 볼 수 있게 함</a:t>
            </a:r>
            <a:endParaRPr lang="ko-KR" altLang="en-US" sz="18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-  </a:t>
            </a:r>
            <a:r>
              <a:rPr lang="ko-KR" sz="13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카테고리, </a:t>
            </a:r>
            <a:r>
              <a:rPr lang="ko-KR" sz="1300" dirty="0" err="1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상태별</a:t>
            </a:r>
            <a:r>
              <a:rPr lang="ko-KR" sz="13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, 정렬 기능</a:t>
            </a:r>
            <a:endParaRPr lang="ko-KR" altLang="en-US" sz="13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- </a:t>
            </a:r>
            <a:r>
              <a:rPr lang="ko-KR" sz="13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검색 프로시저를 통해 프로그램 정보를 가져오고, 검색, 정렬 기능 포함</a:t>
            </a:r>
            <a:endParaRPr lang="ko-KR" altLang="en-US" sz="13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pic>
        <p:nvPicPr>
          <p:cNvPr id="371" name="Google Shape;37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4755" y="3016250"/>
            <a:ext cx="5897245" cy="826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2"/>
          <p:cNvPicPr preferRelativeResize="0"/>
          <p:nvPr/>
        </p:nvPicPr>
        <p:blipFill rotWithShape="1">
          <a:blip r:embed="rId6">
            <a:alphaModFix/>
          </a:blip>
          <a:srcRect l="12703" t="15505" r="4045" b="5946"/>
          <a:stretch/>
        </p:blipFill>
        <p:spPr>
          <a:xfrm>
            <a:off x="6474037" y="4866176"/>
            <a:ext cx="1405504" cy="1727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51575" y="4795692"/>
            <a:ext cx="1151864" cy="1823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175747" y="4795690"/>
            <a:ext cx="1958977" cy="1796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3"/>
          <p:cNvSpPr/>
          <p:nvPr/>
        </p:nvSpPr>
        <p:spPr>
          <a:xfrm>
            <a:off x="0" y="0"/>
            <a:ext cx="12192635" cy="826135"/>
          </a:xfrm>
          <a:prstGeom prst="rect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나눔스퀘어 네오 OTF Bold" charset="0"/>
              <a:ea typeface="나눔스퀘어 네오 OTF Bold" charset="0"/>
            </a:endParaRPr>
          </a:p>
        </p:txBody>
      </p:sp>
      <p:sp>
        <p:nvSpPr>
          <p:cNvPr id="380" name="Google Shape;380;p33"/>
          <p:cNvSpPr txBox="1"/>
          <p:nvPr/>
        </p:nvSpPr>
        <p:spPr>
          <a:xfrm>
            <a:off x="278130" y="155575"/>
            <a:ext cx="6580505" cy="5981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100">
                <a:latin typeface="나눔스퀘어 네오 OTF Bold" charset="0"/>
                <a:ea typeface="나눔스퀘어 네오 OTF Bold" charset="0"/>
                <a:cs typeface="Malgun Gothic" charset="0"/>
              </a:rPr>
              <a:t>3. </a:t>
            </a:r>
            <a:r>
              <a:rPr lang="ko-KR" sz="230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구현 기능 소개 (관리자) : 프로그램 관리</a:t>
            </a:r>
            <a:endParaRPr lang="ko-KR" altLang="en-US" sz="230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sp>
        <p:nvSpPr>
          <p:cNvPr id="381" name="Google Shape;381;p33"/>
          <p:cNvSpPr txBox="1"/>
          <p:nvPr/>
        </p:nvSpPr>
        <p:spPr>
          <a:xfrm>
            <a:off x="9928860" y="102235"/>
            <a:ext cx="2665095" cy="5378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80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후원 관리 시스템</a:t>
            </a:r>
            <a:r>
              <a:rPr lang="ko-KR" sz="290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Arial" charset="0"/>
              </a:rPr>
              <a:t> </a:t>
            </a:r>
            <a:endParaRPr lang="ko-KR" altLang="en-US" sz="290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Arial" charset="0"/>
            </a:endParaRPr>
          </a:p>
        </p:txBody>
      </p:sp>
      <p:sp>
        <p:nvSpPr>
          <p:cNvPr id="382" name="Google Shape;382;p33"/>
          <p:cNvSpPr txBox="1"/>
          <p:nvPr/>
        </p:nvSpPr>
        <p:spPr>
          <a:xfrm>
            <a:off x="456441" y="4397062"/>
            <a:ext cx="6223882" cy="25397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8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기능목표: 자동 상태 업데이트</a:t>
            </a:r>
            <a:endParaRPr lang="ko-KR" altLang="en-US" sz="18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8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기능</a:t>
            </a:r>
            <a:endParaRPr lang="ko-KR" altLang="en-US" sz="18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- </a:t>
            </a:r>
            <a:r>
              <a:rPr lang="ko-KR" sz="1800" dirty="0" err="1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스케쥴러를</a:t>
            </a:r>
            <a:r>
              <a:rPr lang="ko-KR" sz="18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통해 자정마다 상태 업데이트</a:t>
            </a:r>
            <a:endParaRPr lang="ko-KR" altLang="en-US" sz="18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</a:t>
            </a:r>
            <a:r>
              <a:rPr lang="ko-KR" sz="18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승인완료 -&gt; 진행 중 (시작날짜 시작 된 경우)</a:t>
            </a:r>
            <a:endParaRPr lang="ko-KR" altLang="en-US" sz="18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- </a:t>
            </a:r>
            <a:r>
              <a:rPr lang="ko-KR" sz="18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진행 중 -&gt; 진행 완료 (마감일 지난 경우)</a:t>
            </a:r>
            <a:endParaRPr lang="en-US" altLang="ko-KR" sz="18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- </a:t>
            </a:r>
            <a:r>
              <a:rPr lang="ko-KR" sz="18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마감일에서 3년이 지나면 프로그램 삭제</a:t>
            </a:r>
            <a:endParaRPr lang="ko-KR" altLang="en-US" sz="18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sp>
        <p:nvSpPr>
          <p:cNvPr id="383" name="Google Shape;383;p33"/>
          <p:cNvSpPr txBox="1"/>
          <p:nvPr/>
        </p:nvSpPr>
        <p:spPr>
          <a:xfrm>
            <a:off x="6680323" y="3292577"/>
            <a:ext cx="5379085" cy="7467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0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기능목표 : 관리자가 프로그램 삭제</a:t>
            </a:r>
            <a:endParaRPr lang="ko-KR" altLang="en-US" sz="20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- </a:t>
            </a:r>
            <a:r>
              <a:rPr lang="ko-KR" altLang="en-US" sz="16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삭</a:t>
            </a:r>
            <a:r>
              <a:rPr lang="ko-KR" sz="16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제 버튼을 이용해 프로그램 삭제</a:t>
            </a:r>
            <a:endParaRPr lang="ko-KR" altLang="en-US" sz="16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pic>
        <p:nvPicPr>
          <p:cNvPr id="385" name="Google Shape;3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130" y="1112418"/>
            <a:ext cx="6132830" cy="3123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3"/>
          <p:cNvPicPr preferRelativeResize="0"/>
          <p:nvPr/>
        </p:nvPicPr>
        <p:blipFill rotWithShape="1">
          <a:blip r:embed="rId4">
            <a:alphaModFix/>
          </a:blip>
          <a:srcRect l="59097" t="12537" r="2402" b="11434"/>
          <a:stretch/>
        </p:blipFill>
        <p:spPr>
          <a:xfrm>
            <a:off x="7185342" y="1215390"/>
            <a:ext cx="3973830" cy="1771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4130" y="4024630"/>
            <a:ext cx="5596255" cy="2334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4"/>
          <p:cNvSpPr/>
          <p:nvPr/>
        </p:nvSpPr>
        <p:spPr>
          <a:xfrm>
            <a:off x="0" y="0"/>
            <a:ext cx="12192635" cy="826135"/>
          </a:xfrm>
          <a:prstGeom prst="rect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나눔스퀘어 네오 OTF Bold" charset="0"/>
              <a:ea typeface="나눔스퀘어 네오 OTF Bold" charset="0"/>
            </a:endParaRPr>
          </a:p>
        </p:txBody>
      </p:sp>
      <p:sp>
        <p:nvSpPr>
          <p:cNvPr id="392" name="Google Shape;392;p34"/>
          <p:cNvSpPr txBox="1"/>
          <p:nvPr/>
        </p:nvSpPr>
        <p:spPr>
          <a:xfrm>
            <a:off x="278130" y="155575"/>
            <a:ext cx="6501765" cy="5981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100">
                <a:latin typeface="나눔스퀘어 네오 OTF Bold" charset="0"/>
                <a:ea typeface="나눔스퀘어 네오 OTF Bold" charset="0"/>
                <a:cs typeface="Malgun Gothic" charset="0"/>
              </a:rPr>
              <a:t>3. </a:t>
            </a:r>
            <a:r>
              <a:rPr lang="ko-KR" sz="230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구현 기능 소개 (관리자) : 프로그램 상세 관리</a:t>
            </a:r>
            <a:endParaRPr lang="ko-KR" altLang="en-US" sz="230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sp>
        <p:nvSpPr>
          <p:cNvPr id="393" name="Google Shape;393;p34"/>
          <p:cNvSpPr txBox="1"/>
          <p:nvPr/>
        </p:nvSpPr>
        <p:spPr>
          <a:xfrm>
            <a:off x="9928860" y="102235"/>
            <a:ext cx="2665095" cy="5378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80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후원 관리 시스템</a:t>
            </a:r>
            <a:r>
              <a:rPr lang="ko-KR" sz="290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Arial" charset="0"/>
              </a:rPr>
              <a:t> </a:t>
            </a:r>
            <a:endParaRPr lang="ko-KR" altLang="en-US" sz="290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Arial" charset="0"/>
            </a:endParaRPr>
          </a:p>
        </p:txBody>
      </p:sp>
      <p:pic>
        <p:nvPicPr>
          <p:cNvPr id="395" name="Google Shape;3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2263" y="1003935"/>
            <a:ext cx="5191760" cy="2640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4663" y="3727238"/>
            <a:ext cx="4738370" cy="290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6897" y="981710"/>
            <a:ext cx="3293745" cy="3900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6897" y="5027400"/>
            <a:ext cx="1508125" cy="116395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4"/>
          <p:cNvSpPr txBox="1"/>
          <p:nvPr/>
        </p:nvSpPr>
        <p:spPr>
          <a:xfrm>
            <a:off x="2818977" y="4677621"/>
            <a:ext cx="3570182" cy="20377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>
              <a:latin typeface="나눔스퀘어 네오 OTF Bold" charset="0"/>
              <a:ea typeface="나눔스퀘어 네오 OTF Bold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기능 목표: 관리자는 기부자</a:t>
            </a:r>
            <a:r>
              <a:rPr lang="ko-KR" altLang="en-US" sz="16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를 확인</a:t>
            </a: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- </a:t>
            </a:r>
            <a:r>
              <a:rPr lang="ko-KR" sz="16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관리자는 기부자 검색, 정렬을 </a:t>
            </a:r>
            <a:r>
              <a:rPr lang="en-US" altLang="ko-KR" sz="16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 </a:t>
            </a: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 </a:t>
            </a:r>
            <a:r>
              <a:rPr lang="ko-KR" sz="16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통해 확인</a:t>
            </a:r>
            <a:endParaRPr lang="ko-KR" altLang="en-US" sz="16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- </a:t>
            </a:r>
            <a:r>
              <a:rPr lang="ko-KR" altLang="en-US" sz="16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프로시저를 호출하여 후원자를 </a:t>
            </a:r>
            <a:endParaRPr lang="en-US" altLang="ko-KR" sz="16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 </a:t>
            </a:r>
            <a:r>
              <a:rPr lang="ko-KR" altLang="en-US" sz="16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검색</a:t>
            </a:r>
            <a:r>
              <a:rPr lang="en-US" altLang="ko-KR" sz="16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정렬 할 수 있음</a:t>
            </a:r>
            <a:r>
              <a:rPr lang="ko-KR" sz="16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</a:t>
            </a:r>
            <a:endParaRPr lang="ko-KR" altLang="en-US" sz="16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5"/>
          <p:cNvSpPr/>
          <p:nvPr/>
        </p:nvSpPr>
        <p:spPr>
          <a:xfrm>
            <a:off x="0" y="0"/>
            <a:ext cx="12192635" cy="826135"/>
          </a:xfrm>
          <a:prstGeom prst="rect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나눔스퀘어 네오 OTF Bold" charset="0"/>
              <a:ea typeface="나눔스퀘어 네오 OTF Bold" charset="0"/>
            </a:endParaRPr>
          </a:p>
        </p:txBody>
      </p:sp>
      <p:sp>
        <p:nvSpPr>
          <p:cNvPr id="404" name="Google Shape;404;p35"/>
          <p:cNvSpPr txBox="1"/>
          <p:nvPr/>
        </p:nvSpPr>
        <p:spPr>
          <a:xfrm>
            <a:off x="278130" y="155575"/>
            <a:ext cx="8770620" cy="5981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100">
                <a:latin typeface="나눔스퀘어 네오 OTF Bold" charset="0"/>
                <a:ea typeface="나눔스퀘어 네오 OTF Bold" charset="0"/>
                <a:cs typeface="Malgun Gothic" charset="0"/>
              </a:rPr>
              <a:t>3. </a:t>
            </a:r>
            <a:r>
              <a:rPr lang="ko-KR" sz="230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구현 기능 소개 (관리자) : 프로그램 상세 페이지</a:t>
            </a:r>
            <a:endParaRPr lang="ko-KR" altLang="en-US" sz="230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sp>
        <p:nvSpPr>
          <p:cNvPr id="405" name="Google Shape;405;p35"/>
          <p:cNvSpPr txBox="1"/>
          <p:nvPr/>
        </p:nvSpPr>
        <p:spPr>
          <a:xfrm>
            <a:off x="9928860" y="102235"/>
            <a:ext cx="2665095" cy="5378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80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후원 관리 시스템</a:t>
            </a:r>
            <a:r>
              <a:rPr lang="ko-KR" sz="290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Arial" charset="0"/>
              </a:rPr>
              <a:t> </a:t>
            </a:r>
            <a:endParaRPr lang="ko-KR" altLang="en-US" sz="290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Arial" charset="0"/>
            </a:endParaRPr>
          </a:p>
        </p:txBody>
      </p:sp>
      <p:pic>
        <p:nvPicPr>
          <p:cNvPr id="406" name="Google Shape;40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210" y="1821725"/>
            <a:ext cx="4342765" cy="477012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5"/>
          <p:cNvSpPr txBox="1"/>
          <p:nvPr/>
        </p:nvSpPr>
        <p:spPr>
          <a:xfrm>
            <a:off x="4651165" y="4884965"/>
            <a:ext cx="5991860" cy="1261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8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기능목표: 관리자는 프로그램 상세정보를 확인함</a:t>
            </a:r>
            <a:endParaRPr lang="ko-KR" altLang="en-US" sz="18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- </a:t>
            </a:r>
            <a:r>
              <a:rPr lang="ko-KR" sz="15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승인 반려 버튼은 상세 정보에서 확인가능</a:t>
            </a:r>
            <a:endParaRPr lang="ko-KR" altLang="en-US" sz="15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- </a:t>
            </a:r>
            <a:r>
              <a:rPr lang="ko-KR" sz="15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승인 전인 프로그램 제외 버튼 비활성화</a:t>
            </a:r>
            <a:endParaRPr lang="ko-KR" altLang="en-US" sz="15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sp>
        <p:nvSpPr>
          <p:cNvPr id="408" name="Google Shape;408;p35"/>
          <p:cNvSpPr txBox="1"/>
          <p:nvPr/>
        </p:nvSpPr>
        <p:spPr>
          <a:xfrm>
            <a:off x="520806" y="1047538"/>
            <a:ext cx="10859135" cy="1261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프로그램 상세 정보</a:t>
            </a:r>
            <a:endParaRPr lang="ko-KR" altLang="en-US" sz="24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pic>
        <p:nvPicPr>
          <p:cNvPr id="409" name="Google Shape;40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8794" y="1727199"/>
            <a:ext cx="6932400" cy="301413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2B753D-7741-5841-068D-4DC0AA829480}"/>
              </a:ext>
            </a:extLst>
          </p:cNvPr>
          <p:cNvSpPr/>
          <p:nvPr/>
        </p:nvSpPr>
        <p:spPr>
          <a:xfrm>
            <a:off x="439210" y="1096555"/>
            <a:ext cx="2862792" cy="497083"/>
          </a:xfrm>
          <a:prstGeom prst="rect">
            <a:avLst/>
          </a:prstGeom>
          <a:noFill/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6"/>
          <p:cNvSpPr/>
          <p:nvPr/>
        </p:nvSpPr>
        <p:spPr>
          <a:xfrm>
            <a:off x="-635" y="0"/>
            <a:ext cx="12192635" cy="826135"/>
          </a:xfrm>
          <a:prstGeom prst="rect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나눔스퀘어 네오 OTF Bold" charset="0"/>
              <a:ea typeface="나눔스퀘어 네오 OTF Bold" charset="0"/>
            </a:endParaRPr>
          </a:p>
        </p:txBody>
      </p:sp>
      <p:sp>
        <p:nvSpPr>
          <p:cNvPr id="415" name="Google Shape;415;p36"/>
          <p:cNvSpPr txBox="1"/>
          <p:nvPr/>
        </p:nvSpPr>
        <p:spPr>
          <a:xfrm>
            <a:off x="278130" y="155575"/>
            <a:ext cx="6501765" cy="5981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100">
                <a:latin typeface="나눔스퀘어 네오 OTF Bold" charset="0"/>
                <a:ea typeface="나눔스퀘어 네오 OTF Bold" charset="0"/>
                <a:cs typeface="Malgun Gothic" charset="0"/>
              </a:rPr>
              <a:t>3. </a:t>
            </a:r>
            <a:r>
              <a:rPr lang="ko-KR" sz="230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구현 기능 소개 (관리자) : 프로그램 회사 관리</a:t>
            </a:r>
            <a:endParaRPr lang="ko-KR" altLang="en-US" sz="230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sp>
        <p:nvSpPr>
          <p:cNvPr id="416" name="Google Shape;416;p36"/>
          <p:cNvSpPr txBox="1"/>
          <p:nvPr/>
        </p:nvSpPr>
        <p:spPr>
          <a:xfrm>
            <a:off x="9928860" y="102235"/>
            <a:ext cx="2665095" cy="5378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80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후원 관리 시스템</a:t>
            </a:r>
            <a:r>
              <a:rPr lang="ko-KR" sz="290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Arial" charset="0"/>
              </a:rPr>
              <a:t> </a:t>
            </a:r>
            <a:endParaRPr lang="ko-KR" altLang="en-US" sz="290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Arial" charset="0"/>
            </a:endParaRPr>
          </a:p>
        </p:txBody>
      </p:sp>
      <p:pic>
        <p:nvPicPr>
          <p:cNvPr id="417" name="Google Shape;4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2345" y="1135168"/>
            <a:ext cx="6956425" cy="355346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6"/>
          <p:cNvSpPr txBox="1"/>
          <p:nvPr/>
        </p:nvSpPr>
        <p:spPr>
          <a:xfrm>
            <a:off x="363220" y="2037291"/>
            <a:ext cx="4429125" cy="22085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9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기능 목표: 관리자는 회사를 확인할 수 있고 운영중인 프로그램을 볼 수 있음</a:t>
            </a:r>
            <a:r>
              <a:rPr lang="ko-KR" sz="20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</a:t>
            </a:r>
            <a:endParaRPr lang="ko-KR" altLang="en-US" sz="20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- </a:t>
            </a:r>
            <a:r>
              <a:rPr lang="ko-KR" altLang="en-US" sz="18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전</a:t>
            </a:r>
            <a:r>
              <a:rPr lang="ko-KR" sz="18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체 회사 볼 수 있음</a:t>
            </a:r>
            <a:endParaRPr lang="ko-KR" altLang="en-US" sz="18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- </a:t>
            </a:r>
            <a:r>
              <a:rPr lang="ko-KR" altLang="en-US" sz="18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회</a:t>
            </a:r>
            <a:r>
              <a:rPr lang="ko-KR" sz="18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사 검색 가능</a:t>
            </a:r>
            <a:endParaRPr lang="ko-KR" altLang="en-US" sz="18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- </a:t>
            </a:r>
            <a:r>
              <a:rPr lang="ko-KR" altLang="en-US" sz="18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링</a:t>
            </a:r>
            <a:r>
              <a:rPr lang="ko-KR" sz="18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크를 통해 프로그램 상세 정보 확인 가능</a:t>
            </a:r>
            <a:endParaRPr lang="ko-KR" altLang="en-US" sz="18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pic>
        <p:nvPicPr>
          <p:cNvPr id="420" name="Google Shape;420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3220" y="4688628"/>
            <a:ext cx="9297035" cy="186753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6"/>
          <p:cNvSpPr txBox="1"/>
          <p:nvPr/>
        </p:nvSpPr>
        <p:spPr>
          <a:xfrm>
            <a:off x="363220" y="4245821"/>
            <a:ext cx="3076575" cy="5981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0"/>
              </a:rPr>
              <a:t>▶</a:t>
            </a:r>
            <a:r>
              <a:rPr lang="ko-KR" sz="18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검색 프로시저</a:t>
            </a:r>
            <a:endParaRPr lang="ko-KR" altLang="en-US" sz="18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pic>
        <p:nvPicPr>
          <p:cNvPr id="422" name="Google Shape;42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4940" y="5294418"/>
            <a:ext cx="6639560" cy="4006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0B16AEC9-FA40-821B-C58D-BEF6BDD5486F}"/>
              </a:ext>
            </a:extLst>
          </p:cNvPr>
          <p:cNvGrpSpPr/>
          <p:nvPr/>
        </p:nvGrpSpPr>
        <p:grpSpPr>
          <a:xfrm>
            <a:off x="363855" y="1434526"/>
            <a:ext cx="4070772" cy="538630"/>
            <a:chOff x="1599143" y="977900"/>
            <a:chExt cx="4070772" cy="538630"/>
          </a:xfrm>
        </p:grpSpPr>
        <p:sp>
          <p:nvSpPr>
            <p:cNvPr id="419" name="Google Shape;419;p36"/>
            <p:cNvSpPr txBox="1"/>
            <p:nvPr/>
          </p:nvSpPr>
          <p:spPr>
            <a:xfrm>
              <a:off x="1658620" y="977900"/>
              <a:ext cx="4011295" cy="33909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91440" rIns="91440" bIns="91440" numCol="1" anchor="t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2400" dirty="0">
                  <a:solidFill>
                    <a:schemeClr val="dk1"/>
                  </a:solidFill>
                  <a:latin typeface="나눔스퀘어 네오 OTF Bold" charset="0"/>
                  <a:ea typeface="나눔스퀘어 네오 OTF Bold" charset="0"/>
                  <a:cs typeface="Malgun Gothic" charset="0"/>
                </a:rPr>
                <a:t>프로그램 회사 정보</a:t>
              </a:r>
              <a:endParaRPr lang="ko-KR" altLang="en-US" sz="24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40DA31B-354E-11EC-74F5-55BB23A0167F}"/>
                </a:ext>
              </a:extLst>
            </p:cNvPr>
            <p:cNvSpPr/>
            <p:nvPr/>
          </p:nvSpPr>
          <p:spPr>
            <a:xfrm>
              <a:off x="1599143" y="1019447"/>
              <a:ext cx="2862792" cy="497083"/>
            </a:xfrm>
            <a:prstGeom prst="rect">
              <a:avLst/>
            </a:prstGeom>
            <a:noFill/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/>
          <p:nvPr/>
        </p:nvSpPr>
        <p:spPr>
          <a:xfrm>
            <a:off x="0" y="0"/>
            <a:ext cx="12192635" cy="826135"/>
          </a:xfrm>
          <a:prstGeom prst="rect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나눔스퀘어 네오 OTF Bold" charset="0"/>
              <a:ea typeface="나눔스퀘어 네오 OTF Bold" charset="0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5060950" y="1015365"/>
            <a:ext cx="1689100" cy="8864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3900">
                <a:latin typeface="나눔스퀘어 네오 OTF Bold" charset="0"/>
                <a:ea typeface="나눔스퀘어 네오 OTF Bold" charset="0"/>
                <a:cs typeface="Malgun Gothic" charset="0"/>
              </a:rPr>
              <a:t>목차</a:t>
            </a:r>
            <a:endParaRPr lang="ko-KR" altLang="en-US" sz="3900"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pic>
        <p:nvPicPr>
          <p:cNvPr id="128" name="Google Shape;128;p19" descr="데이터베이스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325" y="173355"/>
            <a:ext cx="480060" cy="48006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 txBox="1"/>
          <p:nvPr/>
        </p:nvSpPr>
        <p:spPr>
          <a:xfrm>
            <a:off x="666750" y="212725"/>
            <a:ext cx="2413635" cy="3994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00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데이터베이스</a:t>
            </a:r>
            <a:endParaRPr lang="ko-KR" altLang="en-US" sz="200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sp>
        <p:nvSpPr>
          <p:cNvPr id="130" name="Google Shape;130;p19"/>
          <p:cNvSpPr/>
          <p:nvPr/>
        </p:nvSpPr>
        <p:spPr>
          <a:xfrm>
            <a:off x="1087755" y="2432685"/>
            <a:ext cx="1284605" cy="480060"/>
          </a:xfrm>
          <a:prstGeom prst="rect">
            <a:avLst/>
          </a:prstGeom>
          <a:solidFill>
            <a:srgbClr val="D2E0F4"/>
          </a:solidFill>
          <a:ln w="9525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800">
                <a:latin typeface="나눔스퀘어 네오 OTF Bold" charset="0"/>
                <a:ea typeface="나눔스퀘어 네오 OTF Bold" charset="0"/>
                <a:cs typeface="Malgun Gothic" charset="0"/>
              </a:rPr>
              <a:t>01</a:t>
            </a:r>
            <a:endParaRPr lang="ko-KR" altLang="en-US" sz="1800"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sp>
        <p:nvSpPr>
          <p:cNvPr id="131" name="Google Shape;131;p19"/>
          <p:cNvSpPr/>
          <p:nvPr/>
        </p:nvSpPr>
        <p:spPr>
          <a:xfrm>
            <a:off x="3280410" y="2432685"/>
            <a:ext cx="1284605" cy="4800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800">
                <a:latin typeface="나눔스퀘어 네오 OTF Bold" charset="0"/>
                <a:ea typeface="나눔스퀘어 네오 OTF Bold" charset="0"/>
                <a:cs typeface="Malgun Gothic" charset="0"/>
              </a:rPr>
              <a:t>02</a:t>
            </a:r>
            <a:endParaRPr lang="ko-KR" altLang="en-US" sz="1800"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sp>
        <p:nvSpPr>
          <p:cNvPr id="132" name="Google Shape;132;p19"/>
          <p:cNvSpPr/>
          <p:nvPr/>
        </p:nvSpPr>
        <p:spPr>
          <a:xfrm>
            <a:off x="5431790" y="2442210"/>
            <a:ext cx="1284605" cy="462280"/>
          </a:xfrm>
          <a:prstGeom prst="rect">
            <a:avLst/>
          </a:prstGeom>
          <a:solidFill>
            <a:srgbClr val="D2E0F4"/>
          </a:solidFill>
          <a:ln w="9525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800">
                <a:latin typeface="나눔스퀘어 네오 OTF Bold" charset="0"/>
                <a:ea typeface="나눔스퀘어 네오 OTF Bold" charset="0"/>
                <a:cs typeface="Malgun Gothic" charset="0"/>
              </a:rPr>
              <a:t>03</a:t>
            </a:r>
            <a:endParaRPr lang="ko-KR" altLang="en-US" sz="1800"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sp>
        <p:nvSpPr>
          <p:cNvPr id="133" name="Google Shape;133;p19"/>
          <p:cNvSpPr/>
          <p:nvPr/>
        </p:nvSpPr>
        <p:spPr>
          <a:xfrm>
            <a:off x="7624445" y="2432685"/>
            <a:ext cx="1284605" cy="4800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800">
                <a:latin typeface="나눔스퀘어 네오 OTF Bold" charset="0"/>
                <a:ea typeface="나눔스퀘어 네오 OTF Bold" charset="0"/>
                <a:cs typeface="Malgun Gothic" charset="0"/>
              </a:rPr>
              <a:t>04</a:t>
            </a:r>
            <a:endParaRPr lang="ko-KR" altLang="en-US" sz="1800"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sp>
        <p:nvSpPr>
          <p:cNvPr id="134" name="Google Shape;134;p19"/>
          <p:cNvSpPr/>
          <p:nvPr/>
        </p:nvSpPr>
        <p:spPr>
          <a:xfrm>
            <a:off x="9775825" y="2432685"/>
            <a:ext cx="1284605" cy="480060"/>
          </a:xfrm>
          <a:prstGeom prst="rect">
            <a:avLst/>
          </a:prstGeom>
          <a:solidFill>
            <a:srgbClr val="D2E0F4"/>
          </a:solidFill>
          <a:ln w="9525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800">
                <a:latin typeface="나눔스퀘어 네오 OTF Bold" charset="0"/>
                <a:ea typeface="나눔스퀘어 네오 OTF Bold" charset="0"/>
                <a:cs typeface="Malgun Gothic" charset="0"/>
              </a:rPr>
              <a:t>05</a:t>
            </a:r>
            <a:endParaRPr lang="ko-KR" altLang="en-US" sz="1800"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graphicFrame>
        <p:nvGraphicFramePr>
          <p:cNvPr id="135" name="Google Shape;135;p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042887"/>
              </p:ext>
            </p:extLst>
          </p:nvPr>
        </p:nvGraphicFramePr>
        <p:xfrm>
          <a:off x="621665" y="2912110"/>
          <a:ext cx="10868025" cy="2900680"/>
        </p:xfrm>
        <a:graphic>
          <a:graphicData uri="http://schemas.openxmlformats.org/drawingml/2006/table">
            <a:tbl>
              <a:tblPr>
                <a:tableStyleId>{FCB2E3D7-8F72-4D0E-9205-F55415330542}</a:tableStyleId>
              </a:tblPr>
              <a:tblGrid>
                <a:gridCol w="2173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3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36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36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736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00680">
                <a:tc>
                  <a:txBody>
                    <a:bodyPr/>
                    <a:lstStyle/>
                    <a:p>
                      <a:pPr marL="0" lvl="1" indent="0" algn="l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kern="1200">
                        <a:latin typeface="나눔스퀘어 네오 OTF Bold" charset="0"/>
                        <a:ea typeface="나눔스퀘어 네오 OTF Bold" charset="0"/>
                      </a:endParaRPr>
                    </a:p>
                  </a:txBody>
                  <a:tcPr marL="90805" marR="90805" marT="90805" marB="90805"/>
                </a:tc>
                <a:tc>
                  <a:txBody>
                    <a:bodyPr/>
                    <a:lstStyle/>
                    <a:p>
                      <a:pPr marL="0" lvl="1" indent="0" algn="l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kern="1200">
                        <a:latin typeface="나눔스퀘어 네오 OTF Bold" charset="0"/>
                        <a:ea typeface="나눔스퀘어 네오 OTF Bold" charset="0"/>
                      </a:endParaRPr>
                    </a:p>
                  </a:txBody>
                  <a:tcPr marL="90805" marR="90805" marT="90805" marB="90805"/>
                </a:tc>
                <a:tc>
                  <a:txBody>
                    <a:bodyPr/>
                    <a:lstStyle/>
                    <a:p>
                      <a:pPr marL="0" lvl="1" indent="0" algn="l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kern="1200" dirty="0">
                        <a:latin typeface="나눔스퀘어 네오 OTF Bold" charset="0"/>
                        <a:ea typeface="나눔스퀘어 네오 OTF Bold" charset="0"/>
                      </a:endParaRPr>
                    </a:p>
                  </a:txBody>
                  <a:tcPr marL="90805" marR="90805" marT="90805" marB="90805"/>
                </a:tc>
                <a:tc>
                  <a:txBody>
                    <a:bodyPr/>
                    <a:lstStyle/>
                    <a:p>
                      <a:pPr marL="0" lvl="1" indent="0" algn="l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kern="1200">
                        <a:latin typeface="나눔스퀘어 네오 OTF Bold" charset="0"/>
                        <a:ea typeface="나눔스퀘어 네오 OTF Bold" charset="0"/>
                      </a:endParaRPr>
                    </a:p>
                  </a:txBody>
                  <a:tcPr marL="90805" marR="90805" marT="90805" marB="90805"/>
                </a:tc>
                <a:tc>
                  <a:txBody>
                    <a:bodyPr/>
                    <a:lstStyle/>
                    <a:p>
                      <a:pPr marL="0" lvl="1" indent="0" algn="l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kern="1200" dirty="0">
                        <a:latin typeface="나눔스퀘어 네오 OTF Bold" charset="0"/>
                        <a:ea typeface="나눔스퀘어 네오 OTF Bold" charset="0"/>
                      </a:endParaRPr>
                    </a:p>
                  </a:txBody>
                  <a:tcPr marL="90805" marR="90805" marT="90805" marB="9080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36" name="Google Shape;136;p19"/>
          <p:cNvCxnSpPr/>
          <p:nvPr/>
        </p:nvCxnSpPr>
        <p:spPr>
          <a:xfrm>
            <a:off x="782320" y="4420870"/>
            <a:ext cx="1895475" cy="63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9"/>
          <p:cNvCxnSpPr/>
          <p:nvPr/>
        </p:nvCxnSpPr>
        <p:spPr>
          <a:xfrm>
            <a:off x="2910840" y="4416425"/>
            <a:ext cx="1895475" cy="63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19"/>
          <p:cNvCxnSpPr/>
          <p:nvPr/>
        </p:nvCxnSpPr>
        <p:spPr>
          <a:xfrm>
            <a:off x="5148580" y="4420870"/>
            <a:ext cx="1895475" cy="63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39" name="Google Shape;139;p19"/>
          <p:cNvCxnSpPr/>
          <p:nvPr/>
        </p:nvCxnSpPr>
        <p:spPr>
          <a:xfrm>
            <a:off x="7319010" y="4432300"/>
            <a:ext cx="1895475" cy="63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40" name="Google Shape;140;p19"/>
          <p:cNvSpPr txBox="1"/>
          <p:nvPr/>
        </p:nvSpPr>
        <p:spPr>
          <a:xfrm>
            <a:off x="666750" y="4784725"/>
            <a:ext cx="2071370" cy="4800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300">
                <a:latin typeface="나눔스퀘어 네오 OTF Bold" charset="0"/>
                <a:ea typeface="나눔스퀘어 네오 OTF Bold" charset="0"/>
                <a:cs typeface="Malgun Gothic" charset="0"/>
              </a:rPr>
              <a:t>시스템 소개</a:t>
            </a:r>
            <a:endParaRPr lang="ko-KR" altLang="en-US" sz="2300"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2886710" y="4784725"/>
            <a:ext cx="2071370" cy="4800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300">
                <a:latin typeface="나눔스퀘어 네오 OTF Bold" charset="0"/>
                <a:ea typeface="나눔스퀘어 네오 OTF Bold" charset="0"/>
                <a:cs typeface="Malgun Gothic" charset="0"/>
              </a:rPr>
              <a:t>ERD</a:t>
            </a:r>
            <a:endParaRPr lang="ko-KR" altLang="en-US" sz="2300"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4975860" y="4793615"/>
            <a:ext cx="2071370" cy="46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300">
                <a:latin typeface="나눔스퀘어 네오 OTF Bold" charset="0"/>
                <a:ea typeface="나눔스퀘어 네오 OTF Bold" charset="0"/>
                <a:cs typeface="Malgun Gothic" charset="0"/>
              </a:rPr>
              <a:t>구현 기능 소개</a:t>
            </a:r>
            <a:endParaRPr lang="ko-KR" altLang="en-US" sz="2300"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7076440" y="4824730"/>
            <a:ext cx="2266315" cy="8864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300">
                <a:latin typeface="나눔스퀘어 네오 OTF Bold" charset="0"/>
                <a:ea typeface="나눔스퀘어 네오 OTF Bold" charset="0"/>
                <a:cs typeface="Malgun Gothic" charset="0"/>
              </a:rPr>
              <a:t>시현</a:t>
            </a:r>
            <a:endParaRPr lang="ko-KR" altLang="en-US" sz="2300"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pic>
        <p:nvPicPr>
          <p:cNvPr id="144" name="Google Shape;14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6990" y="3253740"/>
            <a:ext cx="826135" cy="826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 rotWithShape="1">
          <a:blip r:embed="rId5">
            <a:alphaModFix/>
          </a:blip>
          <a:srcRect l="27193" b="35757"/>
          <a:stretch/>
        </p:blipFill>
        <p:spPr>
          <a:xfrm>
            <a:off x="3134995" y="3158490"/>
            <a:ext cx="1358265" cy="101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89905" y="3156585"/>
            <a:ext cx="1012825" cy="101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/>
          <p:cNvSpPr txBox="1"/>
          <p:nvPr/>
        </p:nvSpPr>
        <p:spPr>
          <a:xfrm>
            <a:off x="9284970" y="4824730"/>
            <a:ext cx="2266315" cy="8864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300">
                <a:latin typeface="나눔스퀘어 네오 OTF Bold" charset="0"/>
                <a:ea typeface="나눔스퀘어 네오 OTF Bold" charset="0"/>
                <a:cs typeface="Malgun Gothic" charset="0"/>
              </a:rPr>
              <a:t>QnA</a:t>
            </a:r>
            <a:endParaRPr lang="ko-KR" altLang="en-US" sz="2300"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cxnSp>
        <p:nvCxnSpPr>
          <p:cNvPr id="148" name="Google Shape;148;p19"/>
          <p:cNvCxnSpPr/>
          <p:nvPr/>
        </p:nvCxnSpPr>
        <p:spPr>
          <a:xfrm>
            <a:off x="9470390" y="4416425"/>
            <a:ext cx="1895475" cy="63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49" name="Google Shape;14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04150" y="3209925"/>
            <a:ext cx="925195" cy="925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049510" y="3272155"/>
            <a:ext cx="784860" cy="784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7"/>
          <p:cNvSpPr/>
          <p:nvPr/>
        </p:nvSpPr>
        <p:spPr>
          <a:xfrm>
            <a:off x="0" y="0"/>
            <a:ext cx="12192635" cy="826135"/>
          </a:xfrm>
          <a:prstGeom prst="rect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나눔스퀘어 네오 OTF Bold" charset="0"/>
              <a:ea typeface="나눔스퀘어 네오 OTF Bold" charset="0"/>
            </a:endParaRPr>
          </a:p>
        </p:txBody>
      </p:sp>
      <p:sp>
        <p:nvSpPr>
          <p:cNvPr id="428" name="Google Shape;428;p37"/>
          <p:cNvSpPr txBox="1"/>
          <p:nvPr/>
        </p:nvSpPr>
        <p:spPr>
          <a:xfrm>
            <a:off x="278130" y="155575"/>
            <a:ext cx="7289800" cy="5981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100" dirty="0">
                <a:latin typeface="나눔스퀘어 네오 OTF Bold" charset="0"/>
                <a:ea typeface="나눔스퀘어 네오 OTF Bold" charset="0"/>
                <a:cs typeface="Malgun Gothic" charset="0"/>
              </a:rPr>
              <a:t>3. </a:t>
            </a:r>
            <a:r>
              <a:rPr lang="ko-KR" sz="23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구현 기능 소개 (관리자) : 카테고리 관리</a:t>
            </a:r>
            <a:endParaRPr lang="ko-KR" altLang="en-US" sz="23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sp>
        <p:nvSpPr>
          <p:cNvPr id="429" name="Google Shape;429;p37"/>
          <p:cNvSpPr txBox="1"/>
          <p:nvPr/>
        </p:nvSpPr>
        <p:spPr>
          <a:xfrm>
            <a:off x="9928860" y="102235"/>
            <a:ext cx="2665095" cy="5378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80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후원 관리 시스템</a:t>
            </a:r>
            <a:r>
              <a:rPr lang="ko-KR" sz="290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Arial" charset="0"/>
              </a:rPr>
              <a:t> </a:t>
            </a:r>
            <a:endParaRPr lang="ko-KR" altLang="en-US" sz="290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Arial" charset="0"/>
            </a:endParaRPr>
          </a:p>
        </p:txBody>
      </p:sp>
      <p:pic>
        <p:nvPicPr>
          <p:cNvPr id="430" name="Google Shape;43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1490" y="1119505"/>
            <a:ext cx="1782445" cy="887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53795"/>
            <a:ext cx="2776220" cy="81788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37"/>
          <p:cNvSpPr txBox="1"/>
          <p:nvPr/>
        </p:nvSpPr>
        <p:spPr>
          <a:xfrm>
            <a:off x="5407025" y="932815"/>
            <a:ext cx="6523355" cy="16004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800" dirty="0">
                <a:latin typeface="나눔스퀘어 네오 OTF Bold" charset="0"/>
                <a:ea typeface="나눔스퀘어 네오 OTF Bold" charset="0"/>
              </a:rPr>
              <a:t>관리자가 후원 프로그램 카테고리를 관리하는 페이지</a:t>
            </a:r>
            <a:endParaRPr lang="ko-KR" altLang="en-US" sz="1800" dirty="0">
              <a:latin typeface="나눔스퀘어 네오 OTF Bold" charset="0"/>
              <a:ea typeface="나눔스퀘어 네오 OTF Bold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dirty="0">
              <a:latin typeface="나눔스퀘어 네오 OTF Bold" charset="0"/>
              <a:ea typeface="나눔스퀘어 네오 OTF Bold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- 기능 목표 : 관리자가 입력한 검색어, 선택한 리스트 박스(정렬 기준, 검색 기준)</a:t>
            </a:r>
            <a:r>
              <a:rPr lang="ko-KR" dirty="0" err="1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를</a:t>
            </a:r>
            <a:r>
              <a:rPr lang="ko-KR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 </a:t>
            </a:r>
            <a:endParaRPr lang="en-US" altLang="ko-KR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   </a:t>
            </a:r>
            <a:r>
              <a:rPr lang="ko-KR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초기화 버튼 클릭 전까지 표시하여 관리자의 데이터 관리를 편리하게 한다.    </a:t>
            </a:r>
            <a:endParaRPr lang="ko-KR" altLang="en-US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dirty="0">
                <a:latin typeface="나눔스퀘어 네오 OTF Bold" charset="0"/>
                <a:ea typeface="나눔스퀘어 네오 OTF Bold" charset="0"/>
              </a:rPr>
              <a:t>- 기능 </a:t>
            </a:r>
            <a:r>
              <a:rPr lang="ko-KR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: 카테고리 추가, 카테고리 삭제,</a:t>
            </a:r>
            <a:r>
              <a:rPr lang="ko-KR" dirty="0">
                <a:latin typeface="나눔스퀘어 네오 OTF Bold" charset="0"/>
                <a:ea typeface="나눔스퀘어 네오 OTF Bold" charset="0"/>
              </a:rPr>
              <a:t> 검색(카테고리 ID, 카테고리 이름), </a:t>
            </a:r>
            <a:endParaRPr lang="en-US" altLang="ko-KR" dirty="0">
              <a:latin typeface="나눔스퀘어 네오 OTF Bold" charset="0"/>
              <a:ea typeface="나눔스퀘어 네오 OTF Bold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latin typeface="나눔스퀘어 네오 OTF Bold" charset="0"/>
                <a:ea typeface="나눔스퀘어 네오 OTF Bold" charset="0"/>
              </a:rPr>
              <a:t>   </a:t>
            </a:r>
            <a:r>
              <a:rPr lang="ko-KR" dirty="0">
                <a:latin typeface="나눔스퀘어 네오 OTF Bold" charset="0"/>
                <a:ea typeface="나눔스퀘어 네오 OTF Bold" charset="0"/>
              </a:rPr>
              <a:t>정렬(카테고리 ID, 카테고리 이름), 초기화 </a:t>
            </a:r>
            <a:endParaRPr lang="ko-KR" altLang="en-US" dirty="0">
              <a:latin typeface="나눔스퀘어 네오 OTF Bold" charset="0"/>
              <a:ea typeface="나눔스퀘어 네오 OTF Bold" charset="0"/>
            </a:endParaRPr>
          </a:p>
        </p:txBody>
      </p:sp>
      <p:sp>
        <p:nvSpPr>
          <p:cNvPr id="436" name="Google Shape;436;p37"/>
          <p:cNvSpPr txBox="1"/>
          <p:nvPr/>
        </p:nvSpPr>
        <p:spPr>
          <a:xfrm>
            <a:off x="5228590" y="2467928"/>
            <a:ext cx="3528695" cy="12003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▶ </a:t>
            </a:r>
            <a:r>
              <a:rPr lang="ko-KR" sz="1800" dirty="0" err="1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category.php</a:t>
            </a:r>
            <a:r>
              <a:rPr lang="ko-KR" sz="18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 일부</a:t>
            </a:r>
            <a:endParaRPr lang="ko-KR" altLang="en-US" sz="18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2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카테고리 추가, 삭제 기능 구현</a:t>
            </a:r>
            <a:endParaRPr lang="en-US" altLang="ko-KR" sz="12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2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조건 : </a:t>
            </a:r>
            <a:r>
              <a:rPr lang="en-US" altLang="ko-KR" sz="12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ID</a:t>
            </a:r>
            <a:r>
              <a:rPr lang="ko-KR" sz="12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 </a:t>
            </a:r>
            <a:r>
              <a:rPr lang="en-US" altLang="ko-KR" sz="12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C</a:t>
            </a:r>
            <a:r>
              <a:rPr lang="ko-KR" sz="12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로 시작, </a:t>
            </a:r>
            <a:r>
              <a:rPr lang="en-US" altLang="ko-KR" sz="12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ID</a:t>
            </a:r>
            <a:r>
              <a:rPr lang="ko-KR" sz="12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와 </a:t>
            </a:r>
            <a:r>
              <a:rPr lang="ko-KR" sz="1200" dirty="0" err="1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name</a:t>
            </a:r>
            <a:r>
              <a:rPr lang="ko-KR" sz="12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 중복</a:t>
            </a:r>
            <a:r>
              <a:rPr lang="ko-KR" altLang="en-US" sz="12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 </a:t>
            </a:r>
            <a:r>
              <a:rPr lang="ko-KR" sz="12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시 추가 불가</a:t>
            </a:r>
            <a:endParaRPr lang="en-US" altLang="ko-KR" sz="12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</a:endParaRPr>
          </a:p>
          <a:p>
            <a:r>
              <a:rPr lang="ko-KR" altLang="en-US" sz="12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           </a:t>
            </a:r>
            <a:r>
              <a:rPr lang="en-US" altLang="ko-KR" sz="12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ID</a:t>
            </a:r>
            <a:r>
              <a:rPr lang="ko-KR" altLang="en-US" sz="1200" dirty="0" err="1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를</a:t>
            </a:r>
            <a:r>
              <a:rPr lang="ko-KR" altLang="en-US" sz="12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 </a:t>
            </a:r>
            <a:r>
              <a:rPr lang="en-US" altLang="ko-KR" sz="12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DESC</a:t>
            </a:r>
            <a:r>
              <a:rPr lang="ko-KR" altLang="en-US" sz="12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 정렬하여 관리자의 번거로움</a:t>
            </a:r>
            <a:r>
              <a:rPr lang="ko-Kore-KR" altLang="en-US" sz="1200" b="1" i="0" dirty="0">
                <a:solidFill>
                  <a:srgbClr val="333333"/>
                </a:solidFill>
                <a:effectLst/>
                <a:latin typeface="+mj-lt"/>
                <a:ea typeface="+mj-ea"/>
              </a:rPr>
              <a:t>↓</a:t>
            </a:r>
            <a:endParaRPr lang="ko-Kore-KR" altLang="en-US" sz="1200" b="1" i="0" dirty="0">
              <a:solidFill>
                <a:srgbClr val="1A0DAB"/>
              </a:solidFill>
              <a:effectLst/>
              <a:latin typeface="+mj-lt"/>
              <a:ea typeface="+mj-ea"/>
              <a:hlinkClick r:id="rId5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</a:endParaRPr>
          </a:p>
        </p:txBody>
      </p:sp>
      <p:sp>
        <p:nvSpPr>
          <p:cNvPr id="437" name="Google Shape;437;p37"/>
          <p:cNvSpPr txBox="1"/>
          <p:nvPr/>
        </p:nvSpPr>
        <p:spPr>
          <a:xfrm>
            <a:off x="8700135" y="2467928"/>
            <a:ext cx="3434715" cy="10156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▶</a:t>
            </a:r>
            <a:r>
              <a:rPr lang="ko-KR" altLang="en-US" sz="18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 </a:t>
            </a:r>
            <a:r>
              <a:rPr lang="ko-KR" sz="1800" dirty="0" err="1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category.php</a:t>
            </a:r>
            <a:r>
              <a:rPr lang="ko-KR" sz="18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 일부</a:t>
            </a:r>
            <a:endParaRPr lang="ko-KR" altLang="en-US" sz="18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200" dirty="0" err="1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donor.php와</a:t>
            </a:r>
            <a:r>
              <a:rPr lang="ko-KR" sz="12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 달리 ID LIKE 검색 가능</a:t>
            </a:r>
            <a:endParaRPr lang="ko-KR" altLang="en-US" sz="12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2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정렬 알고리즘 : </a:t>
            </a:r>
            <a:r>
              <a:rPr lang="en-US" altLang="ko-KR" sz="12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C</a:t>
            </a:r>
            <a:r>
              <a:rPr lang="ko-KR" sz="12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1, </a:t>
            </a:r>
            <a:r>
              <a:rPr lang="en-US" altLang="ko-KR" sz="12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C</a:t>
            </a:r>
            <a:r>
              <a:rPr lang="ko-KR" sz="12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11, </a:t>
            </a:r>
            <a:r>
              <a:rPr lang="en-US" altLang="ko-KR" sz="12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C</a:t>
            </a:r>
            <a:r>
              <a:rPr lang="ko-KR" sz="12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12, </a:t>
            </a:r>
            <a:r>
              <a:rPr lang="en-US" altLang="ko-KR" sz="12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C</a:t>
            </a:r>
            <a:r>
              <a:rPr lang="ko-KR" sz="12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100, </a:t>
            </a:r>
            <a:r>
              <a:rPr lang="en-US" altLang="ko-KR" sz="12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C</a:t>
            </a:r>
            <a:r>
              <a:rPr lang="ko-KR" sz="12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20</a:t>
            </a:r>
            <a:r>
              <a:rPr lang="en-US" altLang="ko-KR" sz="12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...</a:t>
            </a:r>
            <a:r>
              <a:rPr lang="ko-KR" sz="12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(</a:t>
            </a:r>
            <a:r>
              <a:rPr lang="en-US" altLang="ko-KR" sz="12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X</a:t>
            </a:r>
            <a:r>
              <a:rPr lang="ko-KR" sz="12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)</a:t>
            </a:r>
            <a:endParaRPr lang="ko-KR" altLang="en-US" sz="12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</a:endParaRPr>
          </a:p>
          <a:p>
            <a:pPr marL="457200" indent="4572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   C100, C20, C12, C11, C1</a:t>
            </a:r>
            <a:r>
              <a:rPr lang="ko-KR" sz="12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…(</a:t>
            </a:r>
            <a:r>
              <a:rPr lang="en-US" altLang="ko-KR" sz="12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O</a:t>
            </a:r>
            <a:r>
              <a:rPr lang="ko-KR" sz="12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) </a:t>
            </a:r>
            <a:endParaRPr lang="ko-KR" altLang="en-US" sz="12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8FFC0AA-16B0-275E-68E7-7059ABAE0E95}"/>
              </a:ext>
            </a:extLst>
          </p:cNvPr>
          <p:cNvSpPr/>
          <p:nvPr/>
        </p:nvSpPr>
        <p:spPr>
          <a:xfrm>
            <a:off x="5407024" y="918532"/>
            <a:ext cx="5260975" cy="497083"/>
          </a:xfrm>
          <a:prstGeom prst="rect">
            <a:avLst/>
          </a:prstGeom>
          <a:noFill/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F5A7AF-5EE0-A649-522D-B0E554EA71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4227" y="3482339"/>
            <a:ext cx="3190461" cy="33369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7BF9413-0D22-1622-26BA-F50000531D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543" y="2152088"/>
            <a:ext cx="4937690" cy="46850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18D97AA-9BC9-1B32-0D0A-5DA14CFCAD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7284" y="3482339"/>
            <a:ext cx="3173095" cy="333694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0F4"/>
        </a:soli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8"/>
          <p:cNvSpPr txBox="1"/>
          <p:nvPr/>
        </p:nvSpPr>
        <p:spPr>
          <a:xfrm>
            <a:off x="4041750" y="2694075"/>
            <a:ext cx="4108500" cy="11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300" dirty="0">
                <a:latin typeface="나눔스퀘어 네오 OTF Bold" panose="020B0600000101010101" charset="-127"/>
                <a:ea typeface="나눔스퀘어 네오 OTF Bold" panose="020B0600000101010101" charset="-127"/>
                <a:cs typeface="Malgun Gothic"/>
                <a:sym typeface="Malgun Gothic"/>
              </a:rPr>
              <a:t>시</a:t>
            </a:r>
            <a:r>
              <a:rPr lang="ko-KR" altLang="en-US" sz="5300" dirty="0">
                <a:latin typeface="나눔스퀘어 네오 OTF Bold" panose="020B0600000101010101" charset="-127"/>
                <a:ea typeface="나눔스퀘어 네오 OTF Bold" panose="020B0600000101010101" charset="-127"/>
                <a:cs typeface="Malgun Gothic"/>
                <a:sym typeface="Malgun Gothic"/>
              </a:rPr>
              <a:t>연 </a:t>
            </a:r>
            <a:r>
              <a:rPr lang="ko-KR" sz="5300" dirty="0">
                <a:latin typeface="나눔스퀘어 네오 OTF Bold" panose="020B0600000101010101" charset="-127"/>
                <a:ea typeface="나눔스퀘어 네오 OTF Bold" panose="020B0600000101010101" charset="-127"/>
                <a:cs typeface="Malgun Gothic"/>
                <a:sym typeface="Malgun Gothic"/>
              </a:rPr>
              <a:t>진행</a:t>
            </a:r>
            <a:endParaRPr sz="5300" dirty="0">
              <a:latin typeface="나눔스퀘어 네오 OTF Bold" panose="020B0600000101010101" charset="-127"/>
              <a:ea typeface="나눔스퀘어 네오 OTF Bold" panose="020B0600000101010101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0F4"/>
        </a:solid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9"/>
          <p:cNvSpPr txBox="1"/>
          <p:nvPr/>
        </p:nvSpPr>
        <p:spPr>
          <a:xfrm>
            <a:off x="4124125" y="3131900"/>
            <a:ext cx="4108500" cy="11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300" dirty="0">
                <a:latin typeface="나눔스퀘어 네오 OTF Bold" panose="020B0600000101010101" charset="-127"/>
                <a:ea typeface="나눔스퀘어 네오 OTF Bold" panose="020B0600000101010101" charset="-127"/>
                <a:cs typeface="Malgun Gothic"/>
                <a:sym typeface="Malgun Gothic"/>
              </a:rPr>
              <a:t>Q&amp;A</a:t>
            </a:r>
            <a:endParaRPr sz="5300" dirty="0">
              <a:latin typeface="나눔스퀘어 네오 OTF Bold" panose="020B0600000101010101" charset="-127"/>
              <a:ea typeface="나눔스퀘어 네오 OTF Bold" panose="020B0600000101010101" charset="-127"/>
              <a:cs typeface="Malgun Gothic"/>
              <a:sym typeface="Malgun Gothic"/>
            </a:endParaRPr>
          </a:p>
        </p:txBody>
      </p:sp>
      <p:sp>
        <p:nvSpPr>
          <p:cNvPr id="448" name="Google Shape;448;p39"/>
          <p:cNvSpPr txBox="1"/>
          <p:nvPr/>
        </p:nvSpPr>
        <p:spPr>
          <a:xfrm>
            <a:off x="4227125" y="2421500"/>
            <a:ext cx="4108500" cy="7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700" dirty="0">
                <a:solidFill>
                  <a:schemeClr val="lt1"/>
                </a:solidFill>
                <a:latin typeface="나눔스퀘어 네오 OTF Bold" panose="020B0600000101010101" charset="-127"/>
                <a:ea typeface="나눔스퀘어 네오 OTF Bold" panose="020B0600000101010101" charset="-127"/>
                <a:cs typeface="Malgun Gothic"/>
                <a:sym typeface="Malgun Gothic"/>
              </a:rPr>
              <a:t>감사합니다</a:t>
            </a:r>
            <a:endParaRPr sz="4700" dirty="0">
              <a:solidFill>
                <a:schemeClr val="lt1"/>
              </a:solidFill>
              <a:latin typeface="나눔스퀘어 네오 OTF Bold" panose="020B0600000101010101" charset="-127"/>
              <a:ea typeface="나눔스퀘어 네오 OTF Bold" panose="020B0600000101010101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/>
          <p:nvPr/>
        </p:nvSpPr>
        <p:spPr>
          <a:xfrm>
            <a:off x="0" y="0"/>
            <a:ext cx="12192635" cy="826135"/>
          </a:xfrm>
          <a:prstGeom prst="rect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나눔스퀘어 네오 OTF Bold" charset="0"/>
              <a:ea typeface="나눔스퀘어 네오 OTF Bold" charset="0"/>
            </a:endParaRPr>
          </a:p>
        </p:txBody>
      </p:sp>
      <p:sp>
        <p:nvSpPr>
          <p:cNvPr id="156" name="Google Shape;156;p20"/>
          <p:cNvSpPr txBox="1"/>
          <p:nvPr/>
        </p:nvSpPr>
        <p:spPr>
          <a:xfrm>
            <a:off x="123825" y="165735"/>
            <a:ext cx="3827780" cy="5981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457200" indent="-361950" algn="l" rtl="0" latinLnBrk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sz="2100">
                <a:latin typeface="나눔스퀘어 네오 OTF Bold" charset="0"/>
                <a:ea typeface="나눔스퀘어 네오 OTF Bold" charset="0"/>
                <a:cs typeface="Malgun Gothic" charset="0"/>
              </a:rPr>
              <a:t>후원 관리 시스템 소개</a:t>
            </a:r>
            <a:endParaRPr lang="ko-KR" altLang="en-US" sz="2100"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sp>
        <p:nvSpPr>
          <p:cNvPr id="157" name="Google Shape;157;p20"/>
          <p:cNvSpPr txBox="1"/>
          <p:nvPr/>
        </p:nvSpPr>
        <p:spPr>
          <a:xfrm>
            <a:off x="9928860" y="71120"/>
            <a:ext cx="2665095" cy="5378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80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후원 관리 시스템</a:t>
            </a:r>
            <a:r>
              <a:rPr lang="ko-KR" sz="290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Arial" charset="0"/>
              </a:rPr>
              <a:t> </a:t>
            </a:r>
            <a:endParaRPr lang="ko-KR" altLang="en-US" sz="290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Arial" charset="0"/>
            </a:endParaRPr>
          </a:p>
        </p:txBody>
      </p:sp>
      <p:cxnSp>
        <p:nvCxnSpPr>
          <p:cNvPr id="158" name="Google Shape;158;p20"/>
          <p:cNvCxnSpPr/>
          <p:nvPr/>
        </p:nvCxnSpPr>
        <p:spPr>
          <a:xfrm>
            <a:off x="5015865" y="1729740"/>
            <a:ext cx="31750" cy="4017010"/>
          </a:xfrm>
          <a:prstGeom prst="straightConnector1">
            <a:avLst/>
          </a:prstGeom>
          <a:noFill/>
          <a:ln w="19050" cap="flat" cmpd="sng">
            <a:solidFill>
              <a:srgbClr val="888888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159" name="Google Shape;159;p20"/>
          <p:cNvGrpSpPr/>
          <p:nvPr/>
        </p:nvGrpSpPr>
        <p:grpSpPr>
          <a:xfrm>
            <a:off x="644525" y="1029335"/>
            <a:ext cx="7248525" cy="6316345"/>
            <a:chOff x="644525" y="1029335"/>
            <a:chExt cx="7248525" cy="6316345"/>
          </a:xfrm>
        </p:grpSpPr>
        <p:pic>
          <p:nvPicPr>
            <p:cNvPr id="160" name="Google Shape;160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64080" y="5814060"/>
              <a:ext cx="598170" cy="5981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" name="Google Shape;161;p20"/>
            <p:cNvSpPr/>
            <p:nvPr/>
          </p:nvSpPr>
          <p:spPr>
            <a:xfrm>
              <a:off x="644525" y="1029335"/>
              <a:ext cx="3853815" cy="6316345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vert="horz" wrap="square" lIns="91440" tIns="91440" rIns="91440" bIns="91440" numCol="1" anchor="ctr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>
                <a:latin typeface="나눔스퀘어 네오 OTF Bold" charset="0"/>
                <a:ea typeface="나눔스퀘어 네오 OTF Bold" charset="0"/>
              </a:endParaRPr>
            </a:p>
          </p:txBody>
        </p:sp>
        <p:sp>
          <p:nvSpPr>
            <p:cNvPr id="162" name="Google Shape;162;p20"/>
            <p:cNvSpPr/>
            <p:nvPr/>
          </p:nvSpPr>
          <p:spPr>
            <a:xfrm>
              <a:off x="880110" y="1520190"/>
              <a:ext cx="3369310" cy="5825490"/>
            </a:xfrm>
            <a:prstGeom prst="rect">
              <a:avLst/>
            </a:prstGeom>
            <a:solidFill>
              <a:srgbClr val="FFFFFF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vert="horz" wrap="square" lIns="91440" tIns="91440" rIns="91440" bIns="91440" numCol="1" anchor="ctr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>
                <a:latin typeface="나눔스퀘어 네오 OTF Bold" charset="0"/>
                <a:ea typeface="나눔스퀘어 네오 OTF Bold" charset="0"/>
              </a:endParaRPr>
            </a:p>
          </p:txBody>
        </p:sp>
        <p:sp>
          <p:nvSpPr>
            <p:cNvPr id="163" name="Google Shape;163;p20"/>
            <p:cNvSpPr/>
            <p:nvPr/>
          </p:nvSpPr>
          <p:spPr>
            <a:xfrm>
              <a:off x="2084705" y="1243965"/>
              <a:ext cx="960120" cy="104775"/>
            </a:xfrm>
            <a:prstGeom prst="roundRect">
              <a:avLst>
                <a:gd name="adj" fmla="val 16667"/>
              </a:avLst>
            </a:prstGeom>
            <a:solidFill>
              <a:srgbClr val="666666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vert="horz" wrap="square" lIns="91440" tIns="91440" rIns="91440" bIns="91440" numCol="1" anchor="ctr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>
                <a:latin typeface="나눔스퀘어 네오 OTF Bold" charset="0"/>
                <a:ea typeface="나눔스퀘어 네오 OTF Bold" charset="0"/>
              </a:endParaRPr>
            </a:p>
          </p:txBody>
        </p:sp>
        <p:sp>
          <p:nvSpPr>
            <p:cNvPr id="164" name="Google Shape;164;p20"/>
            <p:cNvSpPr/>
            <p:nvPr/>
          </p:nvSpPr>
          <p:spPr>
            <a:xfrm>
              <a:off x="2529840" y="2988945"/>
              <a:ext cx="1521460" cy="400685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>
              <a:noFill/>
            </a:ln>
          </p:spPr>
          <p:txBody>
            <a:bodyPr vert="horz" wrap="square" lIns="91440" tIns="91440" rIns="91440" bIns="91440" numCol="1" anchor="ctr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>
                <a:latin typeface="나눔스퀘어 네오 OTF Bold" charset="0"/>
                <a:ea typeface="나눔스퀘어 네오 OTF Bold" charset="0"/>
              </a:endParaRPr>
            </a:p>
          </p:txBody>
        </p:sp>
        <p:sp>
          <p:nvSpPr>
            <p:cNvPr id="165" name="Google Shape;165;p20"/>
            <p:cNvSpPr txBox="1"/>
            <p:nvPr/>
          </p:nvSpPr>
          <p:spPr>
            <a:xfrm>
              <a:off x="2867660" y="3007360"/>
              <a:ext cx="960120" cy="39878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91440" rIns="91440" bIns="91440" numCol="1" anchor="t">
              <a:sp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b="1">
                  <a:latin typeface="나눔스퀘어 네오 OTF Bold" charset="0"/>
                  <a:ea typeface="나눔스퀘어 네오 OTF Bold" charset="0"/>
                  <a:cs typeface="Malgun Gothic" charset="0"/>
                </a:rPr>
                <a:t>후원하기</a:t>
              </a:r>
              <a:endParaRPr lang="ko-KR" altLang="en-US" b="1">
                <a:latin typeface="나눔스퀘어 네오 OTF Bold" charset="0"/>
                <a:ea typeface="나눔스퀘어 네오 OTF Bold" charset="0"/>
                <a:cs typeface="Malgun Gothic" charset="0"/>
              </a:endParaRPr>
            </a:p>
          </p:txBody>
        </p:sp>
        <p:sp>
          <p:nvSpPr>
            <p:cNvPr id="166" name="Google Shape;166;p20"/>
            <p:cNvSpPr txBox="1"/>
            <p:nvPr/>
          </p:nvSpPr>
          <p:spPr>
            <a:xfrm>
              <a:off x="1286510" y="5168900"/>
              <a:ext cx="6606540" cy="40068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91440" rIns="91440" bIns="91440" numCol="1" anchor="t">
              <a:sp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>
                <a:latin typeface="나눔스퀘어 네오 OTF Bold" charset="0"/>
                <a:ea typeface="나눔스퀘어 네오 OTF Bold" charset="0"/>
              </a:endParaRPr>
            </a:p>
          </p:txBody>
        </p:sp>
        <p:sp>
          <p:nvSpPr>
            <p:cNvPr id="167" name="Google Shape;167;p20"/>
            <p:cNvSpPr txBox="1"/>
            <p:nvPr/>
          </p:nvSpPr>
          <p:spPr>
            <a:xfrm>
              <a:off x="1061085" y="1784946"/>
              <a:ext cx="2990215" cy="61555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91440" rIns="91440" bIns="91440" numCol="1" anchor="t">
              <a:sp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b="1" dirty="0">
                  <a:latin typeface="나눔스퀘어 네오 OTF Bold" charset="0"/>
                  <a:ea typeface="나눔스퀘어 네오 OTF Bold" charset="0"/>
                  <a:cs typeface="Malgun Gothic" charset="0"/>
                </a:rPr>
                <a:t>‘행복</a:t>
              </a:r>
              <a:r>
                <a:rPr lang="en-US" altLang="ko-KR" b="1" dirty="0">
                  <a:latin typeface="나눔스퀘어 네오 OTF Bold" charset="0"/>
                  <a:ea typeface="나눔스퀘어 네오 OTF Bold" charset="0"/>
                  <a:cs typeface="Malgun Gothic" charset="0"/>
                </a:rPr>
                <a:t> </a:t>
              </a:r>
              <a:r>
                <a:rPr lang="ko-KR" b="1" dirty="0">
                  <a:latin typeface="나눔스퀘어 네오 OTF Bold" charset="0"/>
                  <a:ea typeface="나눔스퀘어 네오 OTF Bold" charset="0"/>
                  <a:cs typeface="Malgun Gothic" charset="0"/>
                </a:rPr>
                <a:t>팍팍</a:t>
              </a:r>
              <a:r>
                <a:rPr lang="en-US" altLang="ko-KR" b="1" dirty="0">
                  <a:latin typeface="나눔스퀘어 네오 OTF Bold" charset="0"/>
                  <a:ea typeface="나눔스퀘어 네오 OTF Bold" charset="0"/>
                  <a:cs typeface="Malgun Gothic" charset="0"/>
                </a:rPr>
                <a:t> </a:t>
              </a:r>
              <a:r>
                <a:rPr lang="ko-KR" b="1" dirty="0">
                  <a:latin typeface="나눔스퀘어 네오 OTF Bold" charset="0"/>
                  <a:ea typeface="나눔스퀘어 네오 OTF Bold" charset="0"/>
                  <a:cs typeface="Malgun Gothic" charset="0"/>
                </a:rPr>
                <a:t>&amp;</a:t>
              </a:r>
              <a:r>
                <a:rPr lang="en-US" altLang="ko-KR" b="1" dirty="0">
                  <a:latin typeface="나눔스퀘어 네오 OTF Bold" charset="0"/>
                  <a:ea typeface="나눔스퀘어 네오 OTF Bold" charset="0"/>
                  <a:cs typeface="Malgun Gothic" charset="0"/>
                </a:rPr>
                <a:t> </a:t>
              </a:r>
              <a:r>
                <a:rPr lang="ko-KR" b="1" dirty="0">
                  <a:latin typeface="나눔스퀘어 네오 OTF Bold" charset="0"/>
                  <a:ea typeface="나눔스퀘어 네오 OTF Bold" charset="0"/>
                  <a:cs typeface="Malgun Gothic" charset="0"/>
                </a:rPr>
                <a:t>사랑</a:t>
              </a:r>
              <a:r>
                <a:rPr lang="en-US" altLang="ko-KR" b="1" dirty="0">
                  <a:latin typeface="나눔스퀘어 네오 OTF Bold" charset="0"/>
                  <a:ea typeface="나눔스퀘어 네오 OTF Bold" charset="0"/>
                  <a:cs typeface="Malgun Gothic" charset="0"/>
                </a:rPr>
                <a:t> </a:t>
              </a:r>
              <a:r>
                <a:rPr lang="ko-KR" b="1" dirty="0">
                  <a:latin typeface="나눔스퀘어 네오 OTF Bold" charset="0"/>
                  <a:ea typeface="나눔스퀘어 네오 OTF Bold" charset="0"/>
                  <a:cs typeface="Malgun Gothic" charset="0"/>
                </a:rPr>
                <a:t>송송’ </a:t>
              </a:r>
              <a:endParaRPr lang="en-US" altLang="ko-KR" b="1" dirty="0">
                <a:latin typeface="나눔스퀘어 네오 OTF Bold" charset="0"/>
                <a:ea typeface="나눔스퀘어 네오 OTF Bold" charset="0"/>
                <a:cs typeface="Malgun Gothic" charset="0"/>
              </a:endParaRPr>
            </a:p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b="1" dirty="0">
                  <a:latin typeface="나눔스퀘어 네오 OTF Bold" charset="0"/>
                  <a:ea typeface="나눔스퀘어 네오 OTF Bold" charset="0"/>
                  <a:cs typeface="Malgun Gothic" charset="0"/>
                </a:rPr>
                <a:t>김장김치</a:t>
              </a:r>
              <a:r>
                <a:rPr lang="en-US" altLang="ko-KR" b="1" dirty="0">
                  <a:latin typeface="나눔스퀘어 네오 OTF Bold" charset="0"/>
                  <a:ea typeface="나눔스퀘어 네오 OTF Bold" charset="0"/>
                  <a:cs typeface="Malgun Gothic" charset="0"/>
                </a:rPr>
                <a:t> </a:t>
              </a:r>
              <a:r>
                <a:rPr lang="ko-KR" b="1" dirty="0">
                  <a:latin typeface="나눔스퀘어 네오 OTF Bold" charset="0"/>
                  <a:ea typeface="나눔스퀘어 네오 OTF Bold" charset="0"/>
                  <a:cs typeface="Malgun Gothic" charset="0"/>
                </a:rPr>
                <a:t>나눔 행사</a:t>
              </a:r>
              <a:endParaRPr lang="ko-KR" altLang="en-US" b="1" dirty="0">
                <a:latin typeface="나눔스퀘어 네오 OTF Bold" charset="0"/>
                <a:ea typeface="나눔스퀘어 네오 OTF Bold" charset="0"/>
                <a:cs typeface="Malgun Gothic" charset="0"/>
              </a:endParaRPr>
            </a:p>
          </p:txBody>
        </p:sp>
        <p:sp>
          <p:nvSpPr>
            <p:cNvPr id="168" name="Google Shape;168;p20"/>
            <p:cNvSpPr txBox="1"/>
            <p:nvPr/>
          </p:nvSpPr>
          <p:spPr>
            <a:xfrm>
              <a:off x="2245995" y="2545715"/>
              <a:ext cx="2300605" cy="3911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91440" rIns="91440" bIns="91440" numCol="1" anchor="t">
              <a:sp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350">
                  <a:solidFill>
                    <a:schemeClr val="dk1"/>
                  </a:solidFill>
                  <a:latin typeface="나눔스퀘어 네오 OTF Bold" charset="0"/>
                  <a:ea typeface="나눔스퀘어 네오 OTF Bold" charset="0"/>
                  <a:cs typeface="Dotum" charset="0"/>
                </a:rPr>
                <a:t>화성시동탄노인복지관</a:t>
              </a:r>
              <a:endParaRPr lang="ko-KR" altLang="en-US" sz="135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Dotum" charset="0"/>
              </a:endParaRPr>
            </a:p>
          </p:txBody>
        </p:sp>
        <p:cxnSp>
          <p:nvCxnSpPr>
            <p:cNvPr id="169" name="Google Shape;169;p20"/>
            <p:cNvCxnSpPr>
              <a:cxnSpLocks/>
            </p:cNvCxnSpPr>
            <p:nvPr/>
          </p:nvCxnSpPr>
          <p:spPr>
            <a:xfrm>
              <a:off x="1089024" y="3626802"/>
              <a:ext cx="2964815" cy="1271"/>
            </a:xfrm>
            <a:prstGeom prst="straightConnector1">
              <a:avLst/>
            </a:prstGeom>
            <a:noFill/>
            <a:ln w="9525" cap="flat" cmpd="sng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0" name="Google Shape;170;p20"/>
            <p:cNvSpPr txBox="1"/>
            <p:nvPr/>
          </p:nvSpPr>
          <p:spPr>
            <a:xfrm>
              <a:off x="1462088" y="3788727"/>
              <a:ext cx="2463800" cy="39878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91440" rIns="91440" bIns="91440" numCol="1" anchor="t">
              <a:sp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b="1" dirty="0">
                  <a:latin typeface="나눔스퀘어 네오 OTF Bold" charset="0"/>
                  <a:ea typeface="나눔스퀘어 네오 OTF Bold" charset="0"/>
                  <a:cs typeface="Malgun Gothic" charset="0"/>
                </a:rPr>
                <a:t>어르신의 산타가 방문합니다!</a:t>
              </a:r>
              <a:endParaRPr lang="ko-KR" altLang="en-US" b="1" dirty="0">
                <a:latin typeface="나눔스퀘어 네오 OTF Bold" charset="0"/>
                <a:ea typeface="나눔스퀘어 네오 OTF Bold" charset="0"/>
                <a:cs typeface="Malgun Gothic" charset="0"/>
              </a:endParaRPr>
            </a:p>
          </p:txBody>
        </p:sp>
        <p:sp>
          <p:nvSpPr>
            <p:cNvPr id="171" name="Google Shape;171;p20"/>
            <p:cNvSpPr txBox="1"/>
            <p:nvPr/>
          </p:nvSpPr>
          <p:spPr>
            <a:xfrm>
              <a:off x="2275205" y="4265295"/>
              <a:ext cx="2300605" cy="3911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91440" rIns="91440" bIns="91440" numCol="1" anchor="t">
              <a:sp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sz="1350" dirty="0" err="1">
                  <a:solidFill>
                    <a:schemeClr val="dk1"/>
                  </a:solidFill>
                  <a:latin typeface="나눔스퀘어 네오 OTF Bold" charset="0"/>
                  <a:ea typeface="나눔스퀘어 네오 OTF Bold" charset="0"/>
                  <a:cs typeface="Dotum" charset="0"/>
                </a:rPr>
                <a:t>실버벨노인종합복지관</a:t>
              </a:r>
              <a:endParaRPr lang="ko-KR" altLang="en-US" sz="135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Dotum" charset="0"/>
              </a:endParaRPr>
            </a:p>
          </p:txBody>
        </p:sp>
        <p:sp>
          <p:nvSpPr>
            <p:cNvPr id="172" name="Google Shape;172;p20"/>
            <p:cNvSpPr/>
            <p:nvPr/>
          </p:nvSpPr>
          <p:spPr>
            <a:xfrm>
              <a:off x="2529840" y="4766945"/>
              <a:ext cx="1521460" cy="400685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>
              <a:noFill/>
            </a:ln>
          </p:spPr>
          <p:txBody>
            <a:bodyPr vert="horz" wrap="square" lIns="91440" tIns="91440" rIns="91440" bIns="91440" numCol="1" anchor="ctr">
              <a:no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>
                <a:latin typeface="나눔스퀘어 네오 OTF Bold" charset="0"/>
                <a:ea typeface="나눔스퀘어 네오 OTF Bold" charset="0"/>
              </a:endParaRPr>
            </a:p>
          </p:txBody>
        </p:sp>
        <p:sp>
          <p:nvSpPr>
            <p:cNvPr id="173" name="Google Shape;173;p20"/>
            <p:cNvSpPr txBox="1"/>
            <p:nvPr/>
          </p:nvSpPr>
          <p:spPr>
            <a:xfrm>
              <a:off x="2867660" y="4766945"/>
              <a:ext cx="960120" cy="39878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91440" rIns="91440" bIns="91440" numCol="1" anchor="t">
              <a:sp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b="1">
                  <a:latin typeface="나눔스퀘어 네오 OTF Bold" charset="0"/>
                  <a:ea typeface="나눔스퀘어 네오 OTF Bold" charset="0"/>
                  <a:cs typeface="Malgun Gothic" charset="0"/>
                </a:rPr>
                <a:t>후원하기</a:t>
              </a:r>
              <a:endParaRPr lang="ko-KR" altLang="en-US" b="1">
                <a:latin typeface="나눔스퀘어 네오 OTF Bold" charset="0"/>
                <a:ea typeface="나눔스퀘어 네오 OTF Bold" charset="0"/>
                <a:cs typeface="Malgun Gothic" charset="0"/>
              </a:endParaRPr>
            </a:p>
          </p:txBody>
        </p:sp>
      </p:grpSp>
      <p:pic>
        <p:nvPicPr>
          <p:cNvPr id="175" name="Google Shape;17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745" y="2498725"/>
            <a:ext cx="751840" cy="7518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</p:pic>
      <p:pic>
        <p:nvPicPr>
          <p:cNvPr id="176" name="Google Shape;176;p20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236345" y="4319270"/>
            <a:ext cx="751840" cy="75184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0"/>
          <p:cNvSpPr txBox="1"/>
          <p:nvPr/>
        </p:nvSpPr>
        <p:spPr>
          <a:xfrm>
            <a:off x="9101772" y="4136707"/>
            <a:ext cx="2527935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 dirty="0">
                <a:latin typeface="나눔스퀘어 네오 OTF Bold" charset="0"/>
                <a:ea typeface="나눔스퀘어 네오 OTF Bold" charset="0"/>
                <a:cs typeface="Malgun Gothic" charset="0"/>
              </a:rPr>
              <a:t>4. 서비스 관리자</a:t>
            </a:r>
            <a:endParaRPr lang="ko-KR" altLang="en-US" sz="1600" dirty="0"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sp>
        <p:nvSpPr>
          <p:cNvPr id="178" name="Google Shape;178;p20"/>
          <p:cNvSpPr txBox="1"/>
          <p:nvPr/>
        </p:nvSpPr>
        <p:spPr>
          <a:xfrm>
            <a:off x="5687853" y="4562475"/>
            <a:ext cx="1113790" cy="2641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 dirty="0">
                <a:latin typeface="나눔스퀘어 네오 OTF Bold" charset="0"/>
                <a:ea typeface="나눔스퀘어 네오 OTF Bold" charset="0"/>
                <a:cs typeface="Malgun Gothic" charset="0"/>
              </a:rPr>
              <a:t>후원자</a:t>
            </a:r>
            <a:endParaRPr lang="ko-KR" altLang="en-US" sz="1600" dirty="0"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sp>
        <p:nvSpPr>
          <p:cNvPr id="179" name="Google Shape;179;p20"/>
          <p:cNvSpPr txBox="1"/>
          <p:nvPr/>
        </p:nvSpPr>
        <p:spPr>
          <a:xfrm>
            <a:off x="6964045" y="4569460"/>
            <a:ext cx="1899920" cy="2641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500" dirty="0">
                <a:latin typeface="나눔스퀘어 네오 OTF Bold" charset="0"/>
                <a:ea typeface="나눔스퀘어 네오 OTF Bold" charset="0"/>
                <a:cs typeface="Malgun Gothic" charset="0"/>
              </a:rPr>
              <a:t>프로그램 운영 단체</a:t>
            </a:r>
            <a:endParaRPr lang="ko-KR" altLang="en-US" sz="1500" dirty="0"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sp>
        <p:nvSpPr>
          <p:cNvPr id="180" name="Google Shape;180;p20"/>
          <p:cNvSpPr/>
          <p:nvPr/>
        </p:nvSpPr>
        <p:spPr>
          <a:xfrm>
            <a:off x="7215505" y="5071110"/>
            <a:ext cx="1330960" cy="125222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62A0D8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200">
                <a:latin typeface="나눔스퀘어 네오 OTF Bold" charset="0"/>
                <a:ea typeface="나눔스퀘어 네오 OTF Bold" charset="0"/>
                <a:cs typeface="Malgun Gothic" charset="0"/>
              </a:rPr>
              <a:t>후원 프로그램 운영</a:t>
            </a:r>
            <a:endParaRPr lang="ko-KR" altLang="en-US" sz="1200"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sp>
        <p:nvSpPr>
          <p:cNvPr id="181" name="Google Shape;181;p20"/>
          <p:cNvSpPr txBox="1"/>
          <p:nvPr/>
        </p:nvSpPr>
        <p:spPr>
          <a:xfrm>
            <a:off x="5377815" y="4057015"/>
            <a:ext cx="1854200" cy="2641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>
                <a:latin typeface="나눔스퀘어 네오 OTF Bold" charset="0"/>
                <a:ea typeface="나눔스퀘어 네오 OTF Bold" charset="0"/>
                <a:cs typeface="Malgun Gothic" charset="0"/>
              </a:rPr>
              <a:t>3. 시스템 사용자</a:t>
            </a:r>
            <a:endParaRPr lang="ko-KR" altLang="en-US" sz="1600"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sp>
        <p:nvSpPr>
          <p:cNvPr id="182" name="Google Shape;182;p20"/>
          <p:cNvSpPr/>
          <p:nvPr/>
        </p:nvSpPr>
        <p:spPr>
          <a:xfrm>
            <a:off x="5464810" y="5067935"/>
            <a:ext cx="1330960" cy="125222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62A0D8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200">
                <a:latin typeface="나눔스퀘어 네오 OTF Bold" charset="0"/>
                <a:ea typeface="나눔스퀘어 네오 OTF Bold" charset="0"/>
                <a:cs typeface="Malgun Gothic" charset="0"/>
              </a:rPr>
              <a:t>회원가입</a:t>
            </a:r>
            <a:endParaRPr lang="ko-KR" altLang="en-US" sz="1200">
              <a:latin typeface="나눔스퀘어 네오 OTF Bold" charset="0"/>
              <a:ea typeface="나눔스퀘어 네오 OTF Bold" charset="0"/>
              <a:cs typeface="Malgun Gothic" charset="0"/>
            </a:endParaRPr>
          </a:p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200">
                <a:latin typeface="나눔스퀘어 네오 OTF Bold" charset="0"/>
                <a:ea typeface="나눔스퀘어 네오 OTF Bold" charset="0"/>
                <a:cs typeface="Malgun Gothic" charset="0"/>
              </a:rPr>
              <a:t>후원내역</a:t>
            </a:r>
            <a:endParaRPr lang="ko-KR" altLang="en-US" sz="1200">
              <a:latin typeface="나눔스퀘어 네오 OTF Bold" charset="0"/>
              <a:ea typeface="나눔스퀘어 네오 OTF Bold" charset="0"/>
              <a:cs typeface="Malgun Gothic" charset="0"/>
            </a:endParaRPr>
          </a:p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200">
                <a:latin typeface="나눔스퀘어 네오 OTF Bold" charset="0"/>
                <a:ea typeface="나눔스퀘어 네오 OTF Bold" charset="0"/>
                <a:cs typeface="Malgun Gothic" charset="0"/>
              </a:rPr>
              <a:t>확인</a:t>
            </a:r>
            <a:endParaRPr lang="ko-KR" altLang="en-US" sz="1200"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sp>
        <p:nvSpPr>
          <p:cNvPr id="183" name="Google Shape;183;p20"/>
          <p:cNvSpPr/>
          <p:nvPr/>
        </p:nvSpPr>
        <p:spPr>
          <a:xfrm>
            <a:off x="9564052" y="5045075"/>
            <a:ext cx="1659255" cy="140335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62A0D8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200">
                <a:latin typeface="나눔스퀘어 네오 OTF Bold" charset="0"/>
                <a:ea typeface="나눔스퀘어 네오 OTF Bold" charset="0"/>
                <a:cs typeface="Malgun Gothic" charset="0"/>
              </a:rPr>
              <a:t>후원내역 조회</a:t>
            </a:r>
            <a:endParaRPr lang="ko-KR" altLang="en-US" sz="1200">
              <a:latin typeface="나눔스퀘어 네오 OTF Bold" charset="0"/>
              <a:ea typeface="나눔스퀘어 네오 OTF Bold" charset="0"/>
              <a:cs typeface="Malgun Gothic" charset="0"/>
            </a:endParaRPr>
          </a:p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100">
                <a:latin typeface="나눔스퀘어 네오 OTF Bold" charset="0"/>
                <a:ea typeface="나눔스퀘어 네오 OTF Bold" charset="0"/>
                <a:cs typeface="Malgun Gothic" charset="0"/>
              </a:rPr>
              <a:t>승인/반려/삭제</a:t>
            </a:r>
            <a:endParaRPr lang="ko-KR" altLang="en-US" sz="1100">
              <a:latin typeface="나눔스퀘어 네오 OTF Bold" charset="0"/>
              <a:ea typeface="나눔스퀘어 네오 OTF Bold" charset="0"/>
              <a:cs typeface="Malgun Gothic" charset="0"/>
            </a:endParaRPr>
          </a:p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200">
                <a:latin typeface="나눔스퀘어 네오 OTF Bold" charset="0"/>
                <a:ea typeface="나눔스퀘어 네오 OTF Bold" charset="0"/>
                <a:cs typeface="Malgun Gothic" charset="0"/>
              </a:rPr>
              <a:t>카테고리 추가/삭제</a:t>
            </a:r>
            <a:endParaRPr lang="ko-KR" altLang="en-US" sz="1200">
              <a:latin typeface="나눔스퀘어 네오 OTF Bold" charset="0"/>
              <a:ea typeface="나눔스퀘어 네오 OTF Bold" charset="0"/>
              <a:cs typeface="Malgun Gothic" charset="0"/>
            </a:endParaRPr>
          </a:p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200">
                <a:latin typeface="나눔스퀘어 네오 OTF Bold" charset="0"/>
                <a:ea typeface="나눔스퀘어 네오 OTF Bold" charset="0"/>
                <a:cs typeface="Malgun Gothic" charset="0"/>
              </a:rPr>
              <a:t>후원자 조회</a:t>
            </a:r>
            <a:endParaRPr lang="ko-KR" altLang="en-US" sz="1200"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sp>
        <p:nvSpPr>
          <p:cNvPr id="184" name="Google Shape;184;p20"/>
          <p:cNvSpPr txBox="1"/>
          <p:nvPr/>
        </p:nvSpPr>
        <p:spPr>
          <a:xfrm>
            <a:off x="5319395" y="1113155"/>
            <a:ext cx="4215765" cy="2641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>
                <a:latin typeface="나눔스퀘어 네오 OTF Bold" charset="0"/>
                <a:ea typeface="나눔스퀘어 네오 OTF Bold" charset="0"/>
                <a:cs typeface="Malgun Gothic" charset="0"/>
              </a:rPr>
              <a:t>1.  시스템 소개</a:t>
            </a:r>
            <a:endParaRPr lang="ko-KR" altLang="en-US" sz="1600"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sp>
        <p:nvSpPr>
          <p:cNvPr id="185" name="Google Shape;185;p20"/>
          <p:cNvSpPr txBox="1"/>
          <p:nvPr/>
        </p:nvSpPr>
        <p:spPr>
          <a:xfrm>
            <a:off x="9564052" y="4595177"/>
            <a:ext cx="2065655" cy="2641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 dirty="0">
                <a:latin typeface="나눔스퀘어 네오 OTF Bold" charset="0"/>
                <a:ea typeface="나눔스퀘어 네오 OTF Bold" charset="0"/>
                <a:cs typeface="Malgun Gothic" charset="0"/>
              </a:rPr>
              <a:t>시스템 담당직원</a:t>
            </a:r>
            <a:endParaRPr lang="ko-KR" altLang="en-US" sz="1600" dirty="0"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sp>
        <p:nvSpPr>
          <p:cNvPr id="186" name="Google Shape;186;p20"/>
          <p:cNvSpPr txBox="1"/>
          <p:nvPr/>
        </p:nvSpPr>
        <p:spPr>
          <a:xfrm>
            <a:off x="5473065" y="1524000"/>
            <a:ext cx="6741160" cy="14833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5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- 하나의 후원 플랫폼에서 다양한 후원 프로그램들을 제공  </a:t>
            </a:r>
            <a:endParaRPr lang="ko-KR" altLang="en-US" sz="15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</a:endParaRPr>
          </a:p>
          <a:p>
            <a:pPr marL="0" indent="0" algn="l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5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- 후원자들은 자신의 관심과 가치관에 맞는 프로그램을 손쉽게 찾고, </a:t>
            </a:r>
            <a:endParaRPr lang="en-US" altLang="ko-KR" sz="15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</a:endParaRPr>
          </a:p>
          <a:p>
            <a:pPr marL="0" indent="0" algn="l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   </a:t>
            </a:r>
            <a:r>
              <a:rPr lang="ko-KR" sz="15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후원을 진행</a:t>
            </a:r>
            <a:endParaRPr lang="ko-KR" altLang="en-US" sz="15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</a:endParaRPr>
          </a:p>
          <a:p>
            <a:pPr marL="0" indent="0" algn="l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5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- 각 프로그램의 진행 현황과 자금 사용 내역은 투명하게 공개</a:t>
            </a:r>
            <a:endParaRPr lang="ko-KR" altLang="en-US" sz="15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</a:endParaRPr>
          </a:p>
          <a:p>
            <a:pPr marL="0" indent="0" algn="l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5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- 후원자들은 자신들의 기부 현황 확인 가능</a:t>
            </a:r>
            <a:endParaRPr lang="ko-KR" altLang="en-US" sz="15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</a:endParaRPr>
          </a:p>
        </p:txBody>
      </p:sp>
      <p:sp>
        <p:nvSpPr>
          <p:cNvPr id="187" name="Google Shape;187;p20"/>
          <p:cNvSpPr txBox="1"/>
          <p:nvPr/>
        </p:nvSpPr>
        <p:spPr>
          <a:xfrm>
            <a:off x="5487670" y="3449320"/>
            <a:ext cx="6330950" cy="4489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spAutoFit/>
          </a:bodyPr>
          <a:lstStyle/>
          <a:p>
            <a:pPr marL="0" indent="0" algn="l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5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- 후원자와 수혜자 모두에게 신뢰와 후원의 가치를 제공</a:t>
            </a:r>
            <a:endParaRPr lang="ko-KR" altLang="en-US" sz="15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</a:endParaRPr>
          </a:p>
        </p:txBody>
      </p:sp>
      <p:sp>
        <p:nvSpPr>
          <p:cNvPr id="188" name="Google Shape;188;p20"/>
          <p:cNvSpPr txBox="1"/>
          <p:nvPr/>
        </p:nvSpPr>
        <p:spPr>
          <a:xfrm>
            <a:off x="5377815" y="3026410"/>
            <a:ext cx="4215765" cy="26416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>
                <a:latin typeface="나눔스퀘어 네오 OTF Bold" charset="0"/>
                <a:ea typeface="나눔스퀘어 네오 OTF Bold" charset="0"/>
                <a:cs typeface="Malgun Gothic" charset="0"/>
              </a:rPr>
              <a:t>2.  시스템 목표</a:t>
            </a:r>
            <a:endParaRPr lang="ko-KR" altLang="en-US" sz="1600"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cxnSp>
        <p:nvCxnSpPr>
          <p:cNvPr id="189" name="Google Shape;189;p20"/>
          <p:cNvCxnSpPr/>
          <p:nvPr/>
        </p:nvCxnSpPr>
        <p:spPr>
          <a:xfrm>
            <a:off x="8863965" y="4266565"/>
            <a:ext cx="635" cy="225552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169;p20">
            <a:extLst>
              <a:ext uri="{FF2B5EF4-FFF2-40B4-BE49-F238E27FC236}">
                <a16:creationId xmlns:a16="http://schemas.microsoft.com/office/drawing/2014/main" id="{45C76406-8B6A-222C-45A7-253DBE3D3F89}"/>
              </a:ext>
            </a:extLst>
          </p:cNvPr>
          <p:cNvCxnSpPr>
            <a:cxnSpLocks/>
          </p:cNvCxnSpPr>
          <p:nvPr/>
        </p:nvCxnSpPr>
        <p:spPr>
          <a:xfrm>
            <a:off x="1089024" y="5441632"/>
            <a:ext cx="2964815" cy="1271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/>
          <p:nvPr/>
        </p:nvSpPr>
        <p:spPr>
          <a:xfrm>
            <a:off x="0" y="0"/>
            <a:ext cx="12192635" cy="826135"/>
          </a:xfrm>
          <a:prstGeom prst="rect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나눔스퀘어 네오 OTF Bold" charset="0"/>
              <a:ea typeface="나눔스퀘어 네오 OTF Bold" charset="0"/>
            </a:endParaRPr>
          </a:p>
        </p:txBody>
      </p:sp>
      <p:sp>
        <p:nvSpPr>
          <p:cNvPr id="195" name="Google Shape;195;p21"/>
          <p:cNvSpPr txBox="1"/>
          <p:nvPr/>
        </p:nvSpPr>
        <p:spPr>
          <a:xfrm>
            <a:off x="278130" y="155575"/>
            <a:ext cx="3265170" cy="5981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100">
                <a:latin typeface="나눔스퀘어 네오 OTF Bold" charset="0"/>
                <a:ea typeface="나눔스퀘어 네오 OTF Bold" charset="0"/>
                <a:cs typeface="Malgun Gothic" charset="0"/>
              </a:rPr>
              <a:t>2. ERD</a:t>
            </a:r>
            <a:endParaRPr lang="ko-KR" altLang="en-US" sz="2100"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sp>
        <p:nvSpPr>
          <p:cNvPr id="196" name="Google Shape;196;p21"/>
          <p:cNvSpPr txBox="1"/>
          <p:nvPr/>
        </p:nvSpPr>
        <p:spPr>
          <a:xfrm>
            <a:off x="9928860" y="102235"/>
            <a:ext cx="2665095" cy="5378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80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후원 관리 시스템</a:t>
            </a:r>
            <a:r>
              <a:rPr lang="ko-KR" sz="290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Arial" charset="0"/>
              </a:rPr>
              <a:t> </a:t>
            </a:r>
            <a:endParaRPr lang="ko-KR" altLang="en-US" sz="290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Arial" charset="0"/>
            </a:endParaRPr>
          </a:p>
        </p:txBody>
      </p:sp>
      <p:sp>
        <p:nvSpPr>
          <p:cNvPr id="197" name="Google Shape;197;p21"/>
          <p:cNvSpPr txBox="1"/>
          <p:nvPr/>
        </p:nvSpPr>
        <p:spPr>
          <a:xfrm>
            <a:off x="278130" y="2175933"/>
            <a:ext cx="4404360" cy="295465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spAutoFit/>
          </a:bodyPr>
          <a:lstStyle/>
          <a:p>
            <a:pPr marL="457200" indent="-349250" algn="l" rtl="0" latinLnBrk="0">
              <a:spcBef>
                <a:spcPts val="0"/>
              </a:spcBef>
              <a:spcAft>
                <a:spcPts val="0"/>
              </a:spcAft>
              <a:buFont typeface="Arial"/>
              <a:buChar char="-"/>
            </a:pPr>
            <a:r>
              <a:rPr lang="ko-KR" sz="2000" dirty="0" err="1">
                <a:latin typeface="나눔스퀘어 네오 OTF Bold" charset="0"/>
                <a:ea typeface="나눔스퀘어 네오 OTF Bold" charset="0"/>
              </a:rPr>
              <a:t>account</a:t>
            </a:r>
            <a:r>
              <a:rPr lang="ko-KR" sz="2000" dirty="0">
                <a:latin typeface="나눔스퀘어 네오 OTF Bold" charset="0"/>
                <a:ea typeface="나눔스퀘어 네오 OTF Bold" charset="0"/>
              </a:rPr>
              <a:t> : 후원계좌</a:t>
            </a:r>
            <a:endParaRPr lang="ko-KR" altLang="en-US" sz="2000" dirty="0">
              <a:latin typeface="나눔스퀘어 네오 OTF Bold" charset="0"/>
              <a:ea typeface="나눔스퀘어 네오 OTF Bold" charset="0"/>
            </a:endParaRPr>
          </a:p>
          <a:p>
            <a:pPr marL="457200" indent="-349250" algn="l" rtl="0" latinLnBrk="0">
              <a:spcBef>
                <a:spcPts val="0"/>
              </a:spcBef>
              <a:spcAft>
                <a:spcPts val="0"/>
              </a:spcAft>
              <a:buFont typeface="Arial"/>
              <a:buChar char="-"/>
            </a:pPr>
            <a:r>
              <a:rPr lang="ko-KR" sz="2000" dirty="0" err="1">
                <a:latin typeface="나눔스퀘어 네오 OTF Bold" charset="0"/>
                <a:ea typeface="나눔스퀘어 네오 OTF Bold" charset="0"/>
              </a:rPr>
              <a:t>donor</a:t>
            </a:r>
            <a:r>
              <a:rPr lang="ko-KR" sz="2000" dirty="0">
                <a:latin typeface="나눔스퀘어 네오 OTF Bold" charset="0"/>
                <a:ea typeface="나눔스퀘어 네오 OTF Bold" charset="0"/>
              </a:rPr>
              <a:t> : 후원자</a:t>
            </a:r>
            <a:endParaRPr lang="ko-KR" altLang="en-US" sz="2000" dirty="0">
              <a:latin typeface="나눔스퀘어 네오 OTF Bold" charset="0"/>
              <a:ea typeface="나눔스퀘어 네오 OTF Bold" charset="0"/>
            </a:endParaRPr>
          </a:p>
          <a:p>
            <a:pPr marL="457200" indent="-349250" algn="l" rtl="0" latinLnBrk="0">
              <a:spcBef>
                <a:spcPts val="0"/>
              </a:spcBef>
              <a:spcAft>
                <a:spcPts val="0"/>
              </a:spcAft>
              <a:buFont typeface="Arial"/>
              <a:buChar char="-"/>
            </a:pPr>
            <a:r>
              <a:rPr lang="ko-KR" sz="2000" dirty="0" err="1">
                <a:latin typeface="나눔스퀘어 네오 OTF Bold" charset="0"/>
                <a:ea typeface="나눔스퀘어 네오 OTF Bold" charset="0"/>
              </a:rPr>
              <a:t>donation</a:t>
            </a:r>
            <a:r>
              <a:rPr lang="ko-KR" sz="2000" dirty="0">
                <a:latin typeface="나눔스퀘어 네오 OTF Bold" charset="0"/>
                <a:ea typeface="나눔스퀘어 네오 OTF Bold" charset="0"/>
              </a:rPr>
              <a:t> : 후원</a:t>
            </a:r>
            <a:endParaRPr lang="ko-KR" altLang="en-US" sz="2000" dirty="0">
              <a:latin typeface="나눔스퀘어 네오 OTF Bold" charset="0"/>
              <a:ea typeface="나눔스퀘어 네오 OTF Bold" charset="0"/>
            </a:endParaRPr>
          </a:p>
          <a:p>
            <a:pPr marL="457200" indent="-349250" algn="l" rtl="0" latinLnBrk="0">
              <a:spcBef>
                <a:spcPts val="0"/>
              </a:spcBef>
              <a:spcAft>
                <a:spcPts val="0"/>
              </a:spcAft>
              <a:buFont typeface="Arial"/>
              <a:buChar char="-"/>
            </a:pPr>
            <a:r>
              <a:rPr lang="ko-KR" sz="2000" dirty="0" err="1">
                <a:latin typeface="나눔스퀘어 네오 OTF Bold" charset="0"/>
                <a:ea typeface="나눔스퀘어 네오 OTF Bold" charset="0"/>
              </a:rPr>
              <a:t>program</a:t>
            </a:r>
            <a:r>
              <a:rPr lang="ko-KR" sz="2000" dirty="0">
                <a:latin typeface="나눔스퀘어 네오 OTF Bold" charset="0"/>
                <a:ea typeface="나눔스퀘어 네오 OTF Bold" charset="0"/>
              </a:rPr>
              <a:t> : 프로그램</a:t>
            </a:r>
            <a:endParaRPr lang="ko-KR" altLang="en-US" sz="2000" dirty="0">
              <a:latin typeface="나눔스퀘어 네오 OTF Bold" charset="0"/>
              <a:ea typeface="나눔스퀘어 네오 OTF Bold" charset="0"/>
            </a:endParaRPr>
          </a:p>
          <a:p>
            <a:pPr marL="457200" indent="-349250" algn="l" rtl="0" latinLnBrk="0">
              <a:spcBef>
                <a:spcPts val="0"/>
              </a:spcBef>
              <a:spcAft>
                <a:spcPts val="0"/>
              </a:spcAft>
              <a:buFont typeface="Arial"/>
              <a:buChar char="-"/>
            </a:pPr>
            <a:r>
              <a:rPr lang="ko-KR" sz="2000" dirty="0" err="1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program</a:t>
            </a:r>
            <a:r>
              <a:rPr lang="ko-KR" sz="20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 </a:t>
            </a:r>
            <a:r>
              <a:rPr lang="ko-KR" sz="2000" dirty="0" err="1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host</a:t>
            </a:r>
            <a:r>
              <a:rPr lang="ko-KR" sz="20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 </a:t>
            </a:r>
            <a:r>
              <a:rPr lang="ko-KR" sz="2000" dirty="0" err="1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company</a:t>
            </a:r>
            <a:r>
              <a:rPr lang="ko-KR" sz="20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 </a:t>
            </a:r>
            <a:endParaRPr lang="ko-KR" altLang="en-US" sz="20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</a:endParaRPr>
          </a:p>
          <a:p>
            <a:pPr marL="45720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0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</a:rPr>
              <a:t>: 프로그램 회사</a:t>
            </a:r>
            <a:endParaRPr lang="ko-KR" altLang="en-US" sz="20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</a:endParaRPr>
          </a:p>
          <a:p>
            <a:pPr marL="457200" indent="-349250" algn="l" rtl="0" latinLnBrk="0">
              <a:spcBef>
                <a:spcPts val="0"/>
              </a:spcBef>
              <a:spcAft>
                <a:spcPts val="0"/>
              </a:spcAft>
              <a:buFont typeface="Arial"/>
              <a:buChar char="-"/>
            </a:pPr>
            <a:r>
              <a:rPr lang="ko-KR" sz="2000" dirty="0" err="1">
                <a:latin typeface="나눔스퀘어 네오 OTF Bold" charset="0"/>
                <a:ea typeface="나눔스퀘어 네오 OTF Bold" charset="0"/>
              </a:rPr>
              <a:t>goods</a:t>
            </a:r>
            <a:r>
              <a:rPr lang="ko-KR" sz="2000" dirty="0">
                <a:latin typeface="나눔스퀘어 네오 OTF Bold" charset="0"/>
                <a:ea typeface="나눔스퀘어 네오 OTF Bold" charset="0"/>
              </a:rPr>
              <a:t> : </a:t>
            </a:r>
            <a:r>
              <a:rPr lang="ko-KR" sz="2000" dirty="0" err="1">
                <a:latin typeface="나눔스퀘어 네오 OTF Bold" charset="0"/>
                <a:ea typeface="나눔스퀘어 네오 OTF Bold" charset="0"/>
              </a:rPr>
              <a:t>굿즈</a:t>
            </a:r>
            <a:endParaRPr lang="ko-KR" altLang="en-US" sz="2000" dirty="0">
              <a:latin typeface="나눔스퀘어 네오 OTF Bold" charset="0"/>
              <a:ea typeface="나눔스퀘어 네오 OTF Bold" charset="0"/>
            </a:endParaRPr>
          </a:p>
          <a:p>
            <a:pPr marL="457200" indent="-349250" algn="l" rtl="0" latinLnBrk="0">
              <a:spcBef>
                <a:spcPts val="0"/>
              </a:spcBef>
              <a:spcAft>
                <a:spcPts val="0"/>
              </a:spcAft>
              <a:buFont typeface="Arial"/>
              <a:buChar char="-"/>
            </a:pPr>
            <a:r>
              <a:rPr lang="ko-KR" sz="2000" dirty="0" err="1">
                <a:latin typeface="나눔스퀘어 네오 OTF Bold" charset="0"/>
                <a:ea typeface="나눔스퀘어 네오 OTF Bold" charset="0"/>
              </a:rPr>
              <a:t>goods_log</a:t>
            </a:r>
            <a:r>
              <a:rPr lang="ko-KR" sz="2000" dirty="0">
                <a:latin typeface="나눔스퀘어 네오 OTF Bold" charset="0"/>
                <a:ea typeface="나눔스퀘어 네오 OTF Bold" charset="0"/>
              </a:rPr>
              <a:t> : </a:t>
            </a:r>
            <a:r>
              <a:rPr lang="ko-KR" sz="2000" dirty="0" err="1">
                <a:latin typeface="나눔스퀘어 네오 OTF Bold" charset="0"/>
                <a:ea typeface="나눔스퀘어 네오 OTF Bold" charset="0"/>
              </a:rPr>
              <a:t>굿즈</a:t>
            </a:r>
            <a:r>
              <a:rPr lang="ko-KR" sz="2000" dirty="0">
                <a:latin typeface="나눔스퀘어 네오 OTF Bold" charset="0"/>
                <a:ea typeface="나눔스퀘어 네오 OTF Bold" charset="0"/>
              </a:rPr>
              <a:t> 배송 정보</a:t>
            </a:r>
            <a:endParaRPr lang="ko-KR" altLang="en-US" sz="2000" dirty="0">
              <a:latin typeface="나눔스퀘어 네오 OTF Bold" charset="0"/>
              <a:ea typeface="나눔스퀘어 네오 OTF Bold" charset="0"/>
            </a:endParaRPr>
          </a:p>
          <a:p>
            <a:pPr marL="457200" indent="-349250" algn="l" rtl="0" latinLnBrk="0">
              <a:spcBef>
                <a:spcPts val="0"/>
              </a:spcBef>
              <a:spcAft>
                <a:spcPts val="0"/>
              </a:spcAft>
              <a:buFont typeface="Arial"/>
              <a:buChar char="-"/>
            </a:pPr>
            <a:r>
              <a:rPr lang="ko-KR" sz="2000" dirty="0" err="1">
                <a:latin typeface="나눔스퀘어 네오 OTF Bold" charset="0"/>
                <a:ea typeface="나눔스퀘어 네오 OTF Bold" charset="0"/>
              </a:rPr>
              <a:t>category</a:t>
            </a:r>
            <a:r>
              <a:rPr lang="ko-KR" sz="2000" dirty="0">
                <a:latin typeface="나눔스퀘어 네오 OTF Bold" charset="0"/>
                <a:ea typeface="나눔스퀘어 네오 OTF Bold" charset="0"/>
              </a:rPr>
              <a:t> : 카테고리</a:t>
            </a:r>
            <a:endParaRPr lang="ko-KR" altLang="en-US" sz="1900" dirty="0">
              <a:latin typeface="나눔스퀘어 네오 OTF Bold" charset="0"/>
              <a:ea typeface="나눔스퀘어 네오 OTF Bold" charset="0"/>
            </a:endParaRPr>
          </a:p>
        </p:txBody>
      </p:sp>
      <p:sp>
        <p:nvSpPr>
          <p:cNvPr id="198" name="Google Shape;198;p21"/>
          <p:cNvSpPr txBox="1"/>
          <p:nvPr/>
        </p:nvSpPr>
        <p:spPr>
          <a:xfrm>
            <a:off x="5879465" y="1196975"/>
            <a:ext cx="5173345" cy="860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200">
                <a:solidFill>
                  <a:srgbClr val="FF0000"/>
                </a:solidFill>
                <a:latin typeface="나눔스퀘어 네오 OTF Bold" charset="0"/>
                <a:ea typeface="나눔스퀘어 네오 OTF Bold" charset="0"/>
              </a:rPr>
              <a:t>전체 ERD 구조 추가 해주실분.. 감사합니다 (이거 수정전임) </a:t>
            </a:r>
            <a:endParaRPr lang="ko-KR" altLang="en-US" sz="2200">
              <a:solidFill>
                <a:srgbClr val="FF0000"/>
              </a:solidFill>
              <a:latin typeface="나눔스퀘어 네오 OTF Bold" charset="0"/>
              <a:ea typeface="나눔스퀘어 네오 OTF Bold" charset="0"/>
            </a:endParaRPr>
          </a:p>
        </p:txBody>
      </p:sp>
      <p:pic>
        <p:nvPicPr>
          <p:cNvPr id="199" name="Google Shape;199;p21"/>
          <p:cNvPicPr preferRelativeResize="0"/>
          <p:nvPr/>
        </p:nvPicPr>
        <p:blipFill rotWithShape="1">
          <a:blip r:embed="rId3">
            <a:alphaModFix/>
          </a:blip>
          <a:srcRect t="566"/>
          <a:stretch/>
        </p:blipFill>
        <p:spPr>
          <a:xfrm>
            <a:off x="4288790" y="1118235"/>
            <a:ext cx="7372350" cy="527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/>
          <p:nvPr/>
        </p:nvSpPr>
        <p:spPr>
          <a:xfrm>
            <a:off x="0" y="0"/>
            <a:ext cx="12192635" cy="826135"/>
          </a:xfrm>
          <a:prstGeom prst="rect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나눔스퀘어 네오 OTF Bold" charset="0"/>
              <a:ea typeface="나눔스퀘어 네오 OTF Bold" charset="0"/>
            </a:endParaRPr>
          </a:p>
        </p:txBody>
      </p:sp>
      <p:sp>
        <p:nvSpPr>
          <p:cNvPr id="205" name="Google Shape;205;p22"/>
          <p:cNvSpPr txBox="1"/>
          <p:nvPr/>
        </p:nvSpPr>
        <p:spPr>
          <a:xfrm>
            <a:off x="278130" y="155575"/>
            <a:ext cx="6238875" cy="5981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100">
                <a:latin typeface="나눔스퀘어 네오 OTF Bold" charset="0"/>
                <a:ea typeface="나눔스퀘어 네오 OTF Bold" charset="0"/>
                <a:cs typeface="Malgun Gothic" charset="0"/>
              </a:rPr>
              <a:t>3. </a:t>
            </a:r>
            <a:r>
              <a:rPr lang="ko-KR" sz="230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구현 기능 소개 : 로그인</a:t>
            </a:r>
            <a:endParaRPr lang="ko-KR" altLang="en-US" sz="230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sp>
        <p:nvSpPr>
          <p:cNvPr id="206" name="Google Shape;206;p22"/>
          <p:cNvSpPr txBox="1"/>
          <p:nvPr/>
        </p:nvSpPr>
        <p:spPr>
          <a:xfrm>
            <a:off x="9928860" y="102235"/>
            <a:ext cx="2665095" cy="5378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80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후원 관리 시스템</a:t>
            </a:r>
            <a:r>
              <a:rPr lang="ko-KR" sz="290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Arial" charset="0"/>
              </a:rPr>
              <a:t> </a:t>
            </a:r>
            <a:endParaRPr lang="ko-KR" altLang="en-US" sz="290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Arial" charset="0"/>
            </a:endParaRPr>
          </a:p>
        </p:txBody>
      </p:sp>
      <p:pic>
        <p:nvPicPr>
          <p:cNvPr id="207" name="Google Shape;2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531" y="3733165"/>
            <a:ext cx="1626235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6746" y="5882005"/>
            <a:ext cx="2774315" cy="86106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2"/>
          <p:cNvSpPr txBox="1"/>
          <p:nvPr/>
        </p:nvSpPr>
        <p:spPr>
          <a:xfrm>
            <a:off x="0" y="1003935"/>
            <a:ext cx="8072120" cy="15388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  </a:t>
            </a:r>
            <a:r>
              <a:rPr lang="ko-KR" sz="18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로그인 페이지 </a:t>
            </a:r>
            <a:endParaRPr lang="ko-KR" altLang="en-US" sz="18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   </a:t>
            </a:r>
            <a:r>
              <a:rPr lang="ko-KR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- 기능 목표 : 로그인 시 프로시저로 사용자 구분하여 각각의 역할에 따라 다른 페이지로 </a:t>
            </a:r>
            <a:r>
              <a:rPr lang="ko-KR" dirty="0" err="1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리디렉</a:t>
            </a:r>
            <a:r>
              <a:rPr lang="ko-KR" altLang="en-US" dirty="0" err="1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션</a:t>
            </a:r>
            <a:r>
              <a:rPr lang="ko-KR" altLang="en-US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한다</a:t>
            </a:r>
            <a:r>
              <a:rPr lang="en-US" altLang="ko-KR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.</a:t>
            </a:r>
            <a:endParaRPr lang="ko-KR" altLang="en-US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   </a:t>
            </a:r>
            <a:r>
              <a:rPr lang="ko-KR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- 기능 : 사용자가 입력한 </a:t>
            </a:r>
            <a:r>
              <a:rPr lang="ko-KR" dirty="0" err="1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id로</a:t>
            </a:r>
            <a:r>
              <a:rPr lang="ko-KR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후원자, 프로그램 </a:t>
            </a:r>
            <a:r>
              <a:rPr lang="ko-KR" dirty="0" err="1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회사,관리자로</a:t>
            </a:r>
            <a:r>
              <a:rPr lang="ko-KR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구분하고, 각 페이지로 이동</a:t>
            </a:r>
            <a:endParaRPr lang="ko-KR" altLang="en-US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   </a:t>
            </a:r>
            <a:r>
              <a:rPr lang="en-US" altLang="ko-KR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</a:t>
            </a:r>
            <a:r>
              <a:rPr lang="ko-KR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1) 후원자 : </a:t>
            </a:r>
            <a:r>
              <a:rPr lang="ko-KR" dirty="0" err="1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donor</a:t>
            </a:r>
            <a:r>
              <a:rPr lang="ko-KR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테이블에서 사용자 아이디와 비밀번호 검증 -&gt; </a:t>
            </a:r>
            <a:r>
              <a:rPr lang="ko-KR" dirty="0" err="1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donor.php</a:t>
            </a:r>
            <a:endParaRPr lang="ko-KR" altLang="en-US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   </a:t>
            </a:r>
            <a:r>
              <a:rPr lang="en-US" altLang="ko-KR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</a:t>
            </a:r>
            <a:r>
              <a:rPr lang="ko-KR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2) 프로그램 회사 : </a:t>
            </a:r>
            <a:r>
              <a:rPr lang="ko-KR" dirty="0" err="1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program_host_company</a:t>
            </a:r>
            <a:r>
              <a:rPr lang="ko-KR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테이블에서 </a:t>
            </a:r>
            <a:r>
              <a:rPr lang="ko-KR" dirty="0" err="1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id</a:t>
            </a:r>
            <a:r>
              <a:rPr lang="ko-KR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/</a:t>
            </a:r>
            <a:r>
              <a:rPr lang="ko-KR" dirty="0" err="1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pw</a:t>
            </a:r>
            <a:r>
              <a:rPr lang="ko-KR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검증 -&gt; </a:t>
            </a:r>
            <a:r>
              <a:rPr lang="ko-KR" dirty="0" err="1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program_index.php</a:t>
            </a:r>
            <a:endParaRPr lang="ko-KR" altLang="en-US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   </a:t>
            </a:r>
            <a:r>
              <a:rPr lang="en-US" altLang="ko-KR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</a:t>
            </a:r>
            <a:r>
              <a:rPr lang="ko-KR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3) 관리자 : </a:t>
            </a:r>
            <a:r>
              <a:rPr lang="ko-KR" dirty="0" err="1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Admin으로</a:t>
            </a:r>
            <a:r>
              <a:rPr lang="ko-KR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시작하는 아이디, 비밀번호는 admin1234로 통일 -&gt; </a:t>
            </a:r>
            <a:r>
              <a:rPr lang="ko-KR" dirty="0" err="1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manager_login.php</a:t>
            </a:r>
            <a:endParaRPr lang="ko-KR" altLang="en-US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pic>
        <p:nvPicPr>
          <p:cNvPr id="210" name="Google Shape;21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7285" y="3954780"/>
            <a:ext cx="5749290" cy="2747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32115" y="1240155"/>
            <a:ext cx="3934460" cy="274764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2"/>
          <p:cNvSpPr txBox="1"/>
          <p:nvPr/>
        </p:nvSpPr>
        <p:spPr>
          <a:xfrm>
            <a:off x="6096000" y="3549075"/>
            <a:ext cx="2187575" cy="3987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0"/>
              </a:rPr>
              <a:t>▶</a:t>
            </a:r>
            <a:r>
              <a:rPr lang="ko-KR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로그인 프로시저 일부</a:t>
            </a:r>
            <a:endParaRPr lang="ko-KR" altLang="en-US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sp>
        <p:nvSpPr>
          <p:cNvPr id="213" name="Google Shape;213;p22"/>
          <p:cNvSpPr txBox="1"/>
          <p:nvPr/>
        </p:nvSpPr>
        <p:spPr>
          <a:xfrm>
            <a:off x="7953375" y="833120"/>
            <a:ext cx="4091940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0"/>
              </a:rPr>
              <a:t>▶</a:t>
            </a:r>
            <a:r>
              <a:rPr lang="ko-KR" dirty="0" err="1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login.php</a:t>
            </a:r>
            <a:r>
              <a:rPr lang="ko-KR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일부 : 프로시저 호출하여 사용자 구분</a:t>
            </a:r>
            <a:endParaRPr lang="ko-KR" altLang="en-US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cxnSp>
        <p:nvCxnSpPr>
          <p:cNvPr id="214" name="Google Shape;214;p22"/>
          <p:cNvCxnSpPr/>
          <p:nvPr/>
        </p:nvCxnSpPr>
        <p:spPr>
          <a:xfrm>
            <a:off x="1602211" y="5501640"/>
            <a:ext cx="585470" cy="690880"/>
          </a:xfrm>
          <a:prstGeom prst="straightConnector1">
            <a:avLst/>
          </a:prstGeom>
          <a:noFill/>
          <a:ln w="9525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22"/>
          <p:cNvCxnSpPr/>
          <p:nvPr/>
        </p:nvCxnSpPr>
        <p:spPr>
          <a:xfrm>
            <a:off x="1891136" y="4824730"/>
            <a:ext cx="1240790" cy="302260"/>
          </a:xfrm>
          <a:prstGeom prst="straightConnector1">
            <a:avLst/>
          </a:prstGeom>
          <a:noFill/>
          <a:ln w="9525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22"/>
          <p:cNvCxnSpPr>
            <a:cxnSpLocks/>
          </p:cNvCxnSpPr>
          <p:nvPr/>
        </p:nvCxnSpPr>
        <p:spPr>
          <a:xfrm flipV="1">
            <a:off x="1778317" y="3548115"/>
            <a:ext cx="770043" cy="442913"/>
          </a:xfrm>
          <a:prstGeom prst="straightConnector1">
            <a:avLst/>
          </a:prstGeom>
          <a:noFill/>
          <a:ln w="9525" cap="flat" cmpd="sng">
            <a:solidFill>
              <a:schemeClr val="tx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7" name="Google Shape;217;p22"/>
          <p:cNvPicPr preferRelativeResize="0"/>
          <p:nvPr/>
        </p:nvPicPr>
        <p:blipFill rotWithShape="1">
          <a:blip r:embed="rId7">
            <a:alphaModFix/>
          </a:blip>
          <a:srcRect b="24006"/>
          <a:stretch/>
        </p:blipFill>
        <p:spPr>
          <a:xfrm>
            <a:off x="2674303" y="2755900"/>
            <a:ext cx="2971165" cy="1828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06246" y="4745355"/>
            <a:ext cx="15621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8271549-1B9F-C0C0-5DE5-6571421B3EC7}"/>
              </a:ext>
            </a:extLst>
          </p:cNvPr>
          <p:cNvSpPr/>
          <p:nvPr/>
        </p:nvSpPr>
        <p:spPr>
          <a:xfrm>
            <a:off x="107209" y="1129109"/>
            <a:ext cx="78952" cy="186267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"/>
          <p:cNvSpPr/>
          <p:nvPr/>
        </p:nvSpPr>
        <p:spPr>
          <a:xfrm>
            <a:off x="0" y="0"/>
            <a:ext cx="12192635" cy="826135"/>
          </a:xfrm>
          <a:prstGeom prst="rect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나눔스퀘어 네오 OTF Bold" charset="0"/>
              <a:ea typeface="나눔스퀘어 네오 OTF Bold" charset="0"/>
            </a:endParaRPr>
          </a:p>
        </p:txBody>
      </p:sp>
      <p:sp>
        <p:nvSpPr>
          <p:cNvPr id="224" name="Google Shape;224;p23"/>
          <p:cNvSpPr txBox="1"/>
          <p:nvPr/>
        </p:nvSpPr>
        <p:spPr>
          <a:xfrm>
            <a:off x="278130" y="155575"/>
            <a:ext cx="7994650" cy="5981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100">
                <a:latin typeface="나눔스퀘어 네오 OTF Bold" charset="0"/>
                <a:ea typeface="나눔스퀘어 네오 OTF Bold" charset="0"/>
                <a:cs typeface="Malgun Gothic" charset="0"/>
              </a:rPr>
              <a:t>3. </a:t>
            </a:r>
            <a:r>
              <a:rPr lang="ko-KR" sz="230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구현 기능 소개 (후원자) : 회원가입, 정보수정</a:t>
            </a:r>
            <a:endParaRPr lang="ko-KR" altLang="en-US" sz="230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sp>
        <p:nvSpPr>
          <p:cNvPr id="225" name="Google Shape;225;p23"/>
          <p:cNvSpPr txBox="1"/>
          <p:nvPr/>
        </p:nvSpPr>
        <p:spPr>
          <a:xfrm>
            <a:off x="9928860" y="102235"/>
            <a:ext cx="2665095" cy="5378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80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후원 관리 시스템</a:t>
            </a:r>
            <a:r>
              <a:rPr lang="ko-KR" sz="290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Arial" charset="0"/>
              </a:rPr>
              <a:t> </a:t>
            </a:r>
            <a:endParaRPr lang="ko-KR" altLang="en-US" sz="290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Arial" charset="0"/>
            </a:endParaRPr>
          </a:p>
        </p:txBody>
      </p:sp>
      <p:pic>
        <p:nvPicPr>
          <p:cNvPr id="226" name="Google Shape;2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390" y="4187028"/>
            <a:ext cx="4220210" cy="2105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620" y="1507063"/>
            <a:ext cx="3505835" cy="2277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9700" y="1471822"/>
            <a:ext cx="6175375" cy="95948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3"/>
          <p:cNvSpPr txBox="1"/>
          <p:nvPr/>
        </p:nvSpPr>
        <p:spPr>
          <a:xfrm>
            <a:off x="5102225" y="909320"/>
            <a:ext cx="6456680" cy="5386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0"/>
              </a:rPr>
              <a:t>▶</a:t>
            </a:r>
            <a:r>
              <a:rPr lang="ko-KR" sz="13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아이디 중복확인(</a:t>
            </a:r>
            <a:r>
              <a:rPr lang="ko-KR" sz="1300" dirty="0" err="1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donor와</a:t>
            </a:r>
            <a:r>
              <a:rPr lang="ko-KR" sz="13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</a:t>
            </a:r>
            <a:r>
              <a:rPr lang="ko-KR" sz="1300" dirty="0" err="1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program_host_compnay와</a:t>
            </a:r>
            <a:r>
              <a:rPr lang="ko-KR" sz="13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겹치는 아이디가 있는지)</a:t>
            </a:r>
            <a:r>
              <a:rPr lang="ko-KR" sz="28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</a:t>
            </a:r>
            <a:endParaRPr lang="ko-KR" altLang="en-US" sz="28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sp>
        <p:nvSpPr>
          <p:cNvPr id="231" name="Google Shape;231;p23"/>
          <p:cNvSpPr txBox="1"/>
          <p:nvPr/>
        </p:nvSpPr>
        <p:spPr>
          <a:xfrm>
            <a:off x="5148619" y="2656635"/>
            <a:ext cx="3713480" cy="4286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0"/>
              </a:rPr>
              <a:t>▶</a:t>
            </a:r>
            <a:r>
              <a:rPr lang="ko-KR" sz="13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가입정보를 </a:t>
            </a:r>
            <a:r>
              <a:rPr lang="ko-KR" sz="1300" dirty="0" err="1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donor테이블에</a:t>
            </a:r>
            <a:r>
              <a:rPr lang="ko-KR" sz="13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삽입</a:t>
            </a:r>
            <a:endParaRPr lang="ko-KR" altLang="en-US" sz="13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pic>
        <p:nvPicPr>
          <p:cNvPr id="232" name="Google Shape;23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0960" y="4068558"/>
            <a:ext cx="5163185" cy="68643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3"/>
          <p:cNvSpPr txBox="1"/>
          <p:nvPr/>
        </p:nvSpPr>
        <p:spPr>
          <a:xfrm>
            <a:off x="5148619" y="3668491"/>
            <a:ext cx="3713480" cy="4286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0"/>
              </a:rPr>
              <a:t>▶</a:t>
            </a:r>
            <a:r>
              <a:rPr lang="ko-KR" sz="1300" dirty="0" err="1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donor</a:t>
            </a:r>
            <a:r>
              <a:rPr lang="ko-KR" sz="13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테이블에 새로 수정한 정보로 UPDATE</a:t>
            </a:r>
            <a:endParaRPr lang="ko-KR" altLang="en-US" sz="13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pic>
        <p:nvPicPr>
          <p:cNvPr id="234" name="Google Shape;234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29404" y="4215869"/>
            <a:ext cx="2083435" cy="6864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35" name="Google Shape;235;p23"/>
          <p:cNvSpPr txBox="1"/>
          <p:nvPr/>
        </p:nvSpPr>
        <p:spPr>
          <a:xfrm>
            <a:off x="5102225" y="5159719"/>
            <a:ext cx="4354830" cy="3797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 charset="0"/>
              </a:rPr>
              <a:t>▶</a:t>
            </a:r>
            <a:r>
              <a:rPr lang="ko-KR" sz="13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회원탈퇴를 누르면 해당하는 정보 삭제</a:t>
            </a:r>
            <a:endParaRPr lang="ko-KR" altLang="en-US" sz="13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pic>
        <p:nvPicPr>
          <p:cNvPr id="236" name="Google Shape;236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09540" y="5533896"/>
            <a:ext cx="5163185" cy="5886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57F5434-7422-4FC0-8E11-8C5AF6F8ED64}"/>
              </a:ext>
            </a:extLst>
          </p:cNvPr>
          <p:cNvCxnSpPr/>
          <p:nvPr/>
        </p:nvCxnSpPr>
        <p:spPr>
          <a:xfrm>
            <a:off x="4834466" y="1562150"/>
            <a:ext cx="0" cy="2166937"/>
          </a:xfrm>
          <a:prstGeom prst="line">
            <a:avLst/>
          </a:prstGeom>
          <a:ln w="9525">
            <a:solidFill>
              <a:schemeClr val="tx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CF0B167-1D9F-1F60-0C38-93829B3DDA35}"/>
              </a:ext>
            </a:extLst>
          </p:cNvPr>
          <p:cNvCxnSpPr>
            <a:cxnSpLocks/>
          </p:cNvCxnSpPr>
          <p:nvPr/>
        </p:nvCxnSpPr>
        <p:spPr>
          <a:xfrm>
            <a:off x="4842932" y="4652776"/>
            <a:ext cx="1534" cy="1557812"/>
          </a:xfrm>
          <a:prstGeom prst="line">
            <a:avLst/>
          </a:prstGeom>
          <a:ln w="9525">
            <a:solidFill>
              <a:schemeClr val="tx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B521F883-0493-465B-1315-3E2B830DE9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9539" y="3057397"/>
            <a:ext cx="6277309" cy="38511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/>
          <p:nvPr/>
        </p:nvSpPr>
        <p:spPr>
          <a:xfrm>
            <a:off x="0" y="0"/>
            <a:ext cx="12192635" cy="826135"/>
          </a:xfrm>
          <a:prstGeom prst="rect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나눔스퀘어 네오 OTF Bold" charset="0"/>
              <a:ea typeface="나눔스퀘어 네오 OTF Bold" charset="0"/>
            </a:endParaRPr>
          </a:p>
        </p:txBody>
      </p:sp>
      <p:sp>
        <p:nvSpPr>
          <p:cNvPr id="242" name="Google Shape;242;p24"/>
          <p:cNvSpPr txBox="1"/>
          <p:nvPr/>
        </p:nvSpPr>
        <p:spPr>
          <a:xfrm>
            <a:off x="278130" y="155575"/>
            <a:ext cx="8253730" cy="5981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100">
                <a:latin typeface="나눔스퀘어 네오 OTF Bold" charset="0"/>
                <a:ea typeface="나눔스퀘어 네오 OTF Bold" charset="0"/>
                <a:cs typeface="Malgun Gothic" charset="0"/>
              </a:rPr>
              <a:t>3. </a:t>
            </a:r>
            <a:r>
              <a:rPr lang="ko-KR" sz="230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구현 기능 소개 (후원자) : 프로그램 정보 뷰(view) </a:t>
            </a:r>
            <a:endParaRPr lang="ko-KR" altLang="en-US" sz="230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sp>
        <p:nvSpPr>
          <p:cNvPr id="243" name="Google Shape;243;p24"/>
          <p:cNvSpPr txBox="1"/>
          <p:nvPr/>
        </p:nvSpPr>
        <p:spPr>
          <a:xfrm>
            <a:off x="9928860" y="102235"/>
            <a:ext cx="2665095" cy="5378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80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후원 관리 시스템</a:t>
            </a:r>
            <a:r>
              <a:rPr lang="ko-KR" sz="290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Arial" charset="0"/>
              </a:rPr>
              <a:t> </a:t>
            </a:r>
            <a:endParaRPr lang="ko-KR" altLang="en-US" sz="290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Arial" charset="0"/>
            </a:endParaRPr>
          </a:p>
        </p:txBody>
      </p:sp>
      <p:pic>
        <p:nvPicPr>
          <p:cNvPr id="244" name="Google Shape;2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627" y="981710"/>
            <a:ext cx="5459518" cy="563435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"/>
          <p:cNvSpPr txBox="1"/>
          <p:nvPr/>
        </p:nvSpPr>
        <p:spPr>
          <a:xfrm>
            <a:off x="6727190" y="2677795"/>
            <a:ext cx="5122545" cy="202755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- </a:t>
            </a:r>
            <a:r>
              <a:rPr lang="ko-KR" sz="15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사용자에게 보여줄 프로그램의 정보만 가져와 뷰로 생성하여 </a:t>
            </a:r>
            <a:r>
              <a:rPr lang="en-US" altLang="ko-KR" sz="15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  </a:t>
            </a: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  </a:t>
            </a:r>
            <a:r>
              <a:rPr lang="ko-KR" sz="15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보안을 강화</a:t>
            </a:r>
            <a:r>
              <a:rPr lang="en-US" altLang="ko-KR" sz="15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.</a:t>
            </a:r>
            <a:endParaRPr lang="ko-KR" altLang="en-US" sz="15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- </a:t>
            </a:r>
            <a:r>
              <a:rPr lang="ko-KR" sz="15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현재 ‘진행 </a:t>
            </a:r>
            <a:r>
              <a:rPr lang="ko-KR" sz="1500" dirty="0" err="1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중’인</a:t>
            </a:r>
            <a:r>
              <a:rPr lang="ko-KR" sz="15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프로그램의 정보만 가져올 수 있도록 함.</a:t>
            </a:r>
            <a:endParaRPr lang="ko-KR" altLang="en-US" sz="15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- </a:t>
            </a:r>
            <a:r>
              <a:rPr lang="ko-KR" sz="15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후원페이지, 후원 내역 페이지에서 사용.</a:t>
            </a:r>
            <a:endParaRPr lang="ko-KR" altLang="en-US" sz="15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3D85CEE-7DF2-965B-F7D7-7B29124A65F9}"/>
              </a:ext>
            </a:extLst>
          </p:cNvPr>
          <p:cNvCxnSpPr>
            <a:cxnSpLocks/>
          </p:cNvCxnSpPr>
          <p:nvPr/>
        </p:nvCxnSpPr>
        <p:spPr>
          <a:xfrm>
            <a:off x="6392334" y="1606550"/>
            <a:ext cx="0" cy="3892550"/>
          </a:xfrm>
          <a:prstGeom prst="line">
            <a:avLst/>
          </a:prstGeom>
          <a:ln w="9525">
            <a:solidFill>
              <a:schemeClr val="tx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5"/>
          <p:cNvSpPr/>
          <p:nvPr/>
        </p:nvSpPr>
        <p:spPr>
          <a:xfrm>
            <a:off x="0" y="0"/>
            <a:ext cx="12192635" cy="826135"/>
          </a:xfrm>
          <a:prstGeom prst="rect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나눔스퀘어 네오 OTF Bold" charset="0"/>
              <a:ea typeface="나눔스퀘어 네오 OTF Bold" charset="0"/>
            </a:endParaRPr>
          </a:p>
        </p:txBody>
      </p:sp>
      <p:sp>
        <p:nvSpPr>
          <p:cNvPr id="251" name="Google Shape;251;p25"/>
          <p:cNvSpPr txBox="1"/>
          <p:nvPr/>
        </p:nvSpPr>
        <p:spPr>
          <a:xfrm>
            <a:off x="278130" y="155575"/>
            <a:ext cx="8853170" cy="5981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100">
                <a:latin typeface="나눔스퀘어 네오 OTF Bold" charset="0"/>
                <a:ea typeface="나눔스퀘어 네오 OTF Bold" charset="0"/>
                <a:cs typeface="Malgun Gothic" charset="0"/>
              </a:rPr>
              <a:t>3. </a:t>
            </a:r>
            <a:r>
              <a:rPr lang="ko-KR" sz="230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구현 기능 소개 (후원자) : 프로그램 추천 서비스</a:t>
            </a:r>
            <a:endParaRPr lang="ko-KR" altLang="en-US" sz="230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sp>
        <p:nvSpPr>
          <p:cNvPr id="252" name="Google Shape;252;p25"/>
          <p:cNvSpPr txBox="1"/>
          <p:nvPr/>
        </p:nvSpPr>
        <p:spPr>
          <a:xfrm>
            <a:off x="9928860" y="102235"/>
            <a:ext cx="2665095" cy="5378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80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후원 관리 시스템</a:t>
            </a:r>
            <a:r>
              <a:rPr lang="ko-KR" sz="290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Arial" charset="0"/>
              </a:rPr>
              <a:t> </a:t>
            </a:r>
            <a:endParaRPr lang="ko-KR" altLang="en-US" sz="290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Arial" charset="0"/>
            </a:endParaRPr>
          </a:p>
        </p:txBody>
      </p:sp>
      <p:sp>
        <p:nvSpPr>
          <p:cNvPr id="253" name="Google Shape;253;p25"/>
          <p:cNvSpPr txBox="1"/>
          <p:nvPr/>
        </p:nvSpPr>
        <p:spPr>
          <a:xfrm>
            <a:off x="6323330" y="3573780"/>
            <a:ext cx="5398770" cy="20313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spAutoFit/>
          </a:bodyPr>
          <a:lstStyle/>
          <a:p>
            <a:pPr marL="457200" indent="-323850" algn="l" rtl="0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Malgun Gothic"/>
              <a:buChar char="-"/>
            </a:pPr>
            <a:r>
              <a:rPr lang="ko-KR" sz="15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기능 목표 : 사용자 맞춤 프로그램을 추천</a:t>
            </a:r>
            <a:endParaRPr lang="ko-KR" altLang="en-US" sz="15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  <a:p>
            <a:pPr marL="457200" indent="-323850" algn="l" rtl="0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Malgun Gothic"/>
              <a:buChar char="-"/>
            </a:pPr>
            <a:r>
              <a:rPr lang="ko-KR" sz="15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기능 : 사용자의 선호 카테고리에  해당하는 프로그램 중, </a:t>
            </a:r>
            <a:endParaRPr lang="en-US" altLang="ko-KR" sz="15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  <a:p>
            <a:pPr marL="133350" algn="l" rtl="0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altLang="ko-KR" sz="15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      </a:t>
            </a:r>
            <a:r>
              <a:rPr lang="ko-KR" sz="15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총 모금액이 적은 순서대로 정렬하여 최대3개의 프로그램을 </a:t>
            </a:r>
            <a:r>
              <a:rPr lang="en-US" altLang="ko-KR" sz="15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    </a:t>
            </a:r>
          </a:p>
          <a:p>
            <a:pPr marL="133350" algn="l" rtl="0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altLang="ko-KR" sz="15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      </a:t>
            </a:r>
            <a:r>
              <a:rPr lang="ko-KR" sz="15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추천함</a:t>
            </a:r>
            <a:r>
              <a:rPr lang="en-US" altLang="ko-KR" sz="15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,</a:t>
            </a:r>
          </a:p>
          <a:p>
            <a:pPr marL="133350" algn="l" rtl="0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endParaRPr lang="ko-KR" altLang="en-US" sz="15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  <a:p>
            <a:pPr marL="45720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5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만약 모금액이 같다면, 마감기한이 임박한 순으로 정렬</a:t>
            </a:r>
            <a:r>
              <a:rPr lang="en-US" altLang="ko-KR" sz="15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,</a:t>
            </a:r>
            <a:endParaRPr lang="ko-KR" altLang="en-US" sz="15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  <a:p>
            <a:pPr marL="45720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5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하나의 프로그램과 연결된 모든 </a:t>
            </a:r>
            <a:r>
              <a:rPr lang="ko-KR" sz="1500" dirty="0" err="1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donation의</a:t>
            </a:r>
            <a:r>
              <a:rPr lang="ko-KR" sz="15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money를</a:t>
            </a:r>
            <a:r>
              <a:rPr lang="ko-KR" sz="15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합산</a:t>
            </a:r>
            <a:r>
              <a:rPr lang="ko-KR" altLang="en-US" sz="15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해야</a:t>
            </a:r>
            <a:r>
              <a:rPr lang="ko-KR" sz="15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하기 때문에 프로시저를 이용함.</a:t>
            </a:r>
            <a:endParaRPr lang="ko-KR" altLang="en-US" sz="15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pic>
        <p:nvPicPr>
          <p:cNvPr id="254" name="Google Shape;2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900" y="2806065"/>
            <a:ext cx="6151880" cy="3993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5"/>
          <p:cNvPicPr preferRelativeResize="0"/>
          <p:nvPr/>
        </p:nvPicPr>
        <p:blipFill rotWithShape="1">
          <a:blip r:embed="rId4">
            <a:alphaModFix/>
          </a:blip>
          <a:srcRect b="11535"/>
          <a:stretch/>
        </p:blipFill>
        <p:spPr>
          <a:xfrm>
            <a:off x="3020060" y="981710"/>
            <a:ext cx="6151880" cy="1549717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5"/>
          <p:cNvSpPr txBox="1"/>
          <p:nvPr/>
        </p:nvSpPr>
        <p:spPr>
          <a:xfrm>
            <a:off x="2056765" y="6390005"/>
            <a:ext cx="5295900" cy="1657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20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▶ </a:t>
            </a:r>
            <a:r>
              <a:rPr lang="ko-KR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사용자 맞춤 추천 프로그램을 추천하는 프로시저</a:t>
            </a:r>
            <a:endParaRPr lang="ko-KR" altLang="en-US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"/>
          <p:cNvSpPr/>
          <p:nvPr/>
        </p:nvSpPr>
        <p:spPr>
          <a:xfrm>
            <a:off x="0" y="0"/>
            <a:ext cx="12192635" cy="826135"/>
          </a:xfrm>
          <a:prstGeom prst="rect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나눔스퀘어 네오 OTF Bold" charset="0"/>
              <a:ea typeface="나눔스퀘어 네오 OTF Bold" charset="0"/>
            </a:endParaRPr>
          </a:p>
        </p:txBody>
      </p:sp>
      <p:sp>
        <p:nvSpPr>
          <p:cNvPr id="262" name="Google Shape;262;p26"/>
          <p:cNvSpPr txBox="1"/>
          <p:nvPr/>
        </p:nvSpPr>
        <p:spPr>
          <a:xfrm>
            <a:off x="278130" y="155575"/>
            <a:ext cx="7994650" cy="5981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100">
                <a:latin typeface="나눔스퀘어 네오 OTF Bold" charset="0"/>
                <a:ea typeface="나눔스퀘어 네오 OTF Bold" charset="0"/>
                <a:cs typeface="Malgun Gothic" charset="0"/>
              </a:rPr>
              <a:t>3. </a:t>
            </a:r>
            <a:r>
              <a:rPr lang="ko-KR" sz="230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구현 기능 소개 (후원자) : 모든 프로그램 정보 </a:t>
            </a:r>
            <a:endParaRPr lang="ko-KR" altLang="en-US" sz="230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sp>
        <p:nvSpPr>
          <p:cNvPr id="263" name="Google Shape;263;p26"/>
          <p:cNvSpPr txBox="1"/>
          <p:nvPr/>
        </p:nvSpPr>
        <p:spPr>
          <a:xfrm>
            <a:off x="9928860" y="102235"/>
            <a:ext cx="2665095" cy="5378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80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후원 관리 시스템</a:t>
            </a:r>
            <a:r>
              <a:rPr lang="ko-KR" sz="290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Arial" charset="0"/>
              </a:rPr>
              <a:t> </a:t>
            </a:r>
            <a:endParaRPr lang="ko-KR" altLang="en-US" sz="290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Arial" charset="0"/>
            </a:endParaRPr>
          </a:p>
        </p:txBody>
      </p:sp>
      <p:pic>
        <p:nvPicPr>
          <p:cNvPr id="264" name="Google Shape;2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5080" y="1356677"/>
            <a:ext cx="5365750" cy="442150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6"/>
          <p:cNvSpPr txBox="1"/>
          <p:nvPr/>
        </p:nvSpPr>
        <p:spPr>
          <a:xfrm>
            <a:off x="340572" y="3486997"/>
            <a:ext cx="5295900" cy="6445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5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기능 : 카테고리와 정렬 순을 선택하여 그에 해당하는 프로그램을 볼 수 있음, 프로그램 검색 가능.</a:t>
            </a:r>
            <a:endParaRPr lang="ko-KR" altLang="en-US" sz="1500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pic>
        <p:nvPicPr>
          <p:cNvPr id="266" name="Google Shape;26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925" y="1009862"/>
            <a:ext cx="5680075" cy="247713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6"/>
          <p:cNvSpPr txBox="1"/>
          <p:nvPr/>
        </p:nvSpPr>
        <p:spPr>
          <a:xfrm>
            <a:off x="6424930" y="5778182"/>
            <a:ext cx="5295900" cy="1657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2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▶ </a:t>
            </a:r>
            <a:r>
              <a:rPr lang="ko-KR" dirty="0" err="1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GetPrograms</a:t>
            </a:r>
            <a:r>
              <a:rPr lang="ko-KR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프로시저를 통해 프로그램 정보를 가져옴 </a:t>
            </a:r>
            <a:endParaRPr lang="ko-KR" altLang="en-US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  <p:pic>
        <p:nvPicPr>
          <p:cNvPr id="268" name="Google Shape;268;p26"/>
          <p:cNvPicPr preferRelativeResize="0"/>
          <p:nvPr/>
        </p:nvPicPr>
        <p:blipFill rotWithShape="1">
          <a:blip r:embed="rId5">
            <a:alphaModFix/>
          </a:blip>
          <a:srcRect b="24975"/>
          <a:stretch/>
        </p:blipFill>
        <p:spPr>
          <a:xfrm>
            <a:off x="415925" y="4240741"/>
            <a:ext cx="4359910" cy="1297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925" y="5355802"/>
            <a:ext cx="4359910" cy="125285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6"/>
          <p:cNvSpPr txBox="1"/>
          <p:nvPr/>
        </p:nvSpPr>
        <p:spPr>
          <a:xfrm>
            <a:off x="4845050" y="5001896"/>
            <a:ext cx="1380490" cy="2489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anchor="t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200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▶ </a:t>
            </a:r>
            <a:r>
              <a:rPr lang="ko-KR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정렬 기능    </a:t>
            </a:r>
            <a:endParaRPr lang="ko-KR" altLang="en-US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dirty="0">
                <a:solidFill>
                  <a:schemeClr val="dk1"/>
                </a:solidFill>
                <a:latin typeface="나눔스퀘어 네오 OTF Bold" charset="0"/>
                <a:ea typeface="나눔스퀘어 네오 OTF Bold" charset="0"/>
                <a:cs typeface="Malgun Gothic" charset="0"/>
              </a:rPr>
              <a:t>  사용한 모습</a:t>
            </a:r>
            <a:endParaRPr lang="ko-KR" altLang="en-US" dirty="0">
              <a:solidFill>
                <a:schemeClr val="dk1"/>
              </a:solidFill>
              <a:latin typeface="나눔스퀘어 네오 OTF Bold" charset="0"/>
              <a:ea typeface="나눔스퀘어 네오 OTF Bold" charset="0"/>
              <a:cs typeface="Malgun Gothic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Pages>22</Pages>
  <Words>1306</Words>
  <Characters>0</Characters>
  <Application>Microsoft Macintosh PowerPoint</Application>
  <DocSecurity>0</DocSecurity>
  <PresentationFormat>와이드스크린</PresentationFormat>
  <Lines>0</Lines>
  <Paragraphs>212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Malgun Gothic</vt:lpstr>
      <vt:lpstr>Malgun Gothic</vt:lpstr>
      <vt:lpstr>나눔스퀘어 네오 OTF Bold</vt:lpstr>
      <vt:lpstr>Arial</vt:lpstr>
      <vt:lpstr/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Microsoft Office User</cp:lastModifiedBy>
  <cp:revision>24</cp:revision>
  <dcterms:modified xsi:type="dcterms:W3CDTF">2023-11-26T15:22:15Z</dcterms:modified>
  <cp:version>9.104.195.51339</cp:version>
</cp:coreProperties>
</file>